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8"/>
  </p:notesMasterIdLst>
  <p:handoutMasterIdLst>
    <p:handoutMasterId r:id="rId59"/>
  </p:handoutMasterIdLst>
  <p:sldIdLst>
    <p:sldId id="256" r:id="rId2"/>
    <p:sldId id="327" r:id="rId3"/>
    <p:sldId id="282" r:id="rId4"/>
    <p:sldId id="261" r:id="rId5"/>
    <p:sldId id="284" r:id="rId6"/>
    <p:sldId id="262" r:id="rId7"/>
    <p:sldId id="283" r:id="rId8"/>
    <p:sldId id="301" r:id="rId9"/>
    <p:sldId id="287" r:id="rId10"/>
    <p:sldId id="288" r:id="rId11"/>
    <p:sldId id="258" r:id="rId12"/>
    <p:sldId id="279" r:id="rId13"/>
    <p:sldId id="312" r:id="rId14"/>
    <p:sldId id="333" r:id="rId15"/>
    <p:sldId id="334" r:id="rId16"/>
    <p:sldId id="263" r:id="rId17"/>
    <p:sldId id="300" r:id="rId18"/>
    <p:sldId id="297" r:id="rId19"/>
    <p:sldId id="336" r:id="rId20"/>
    <p:sldId id="298" r:id="rId21"/>
    <p:sldId id="296" r:id="rId22"/>
    <p:sldId id="329" r:id="rId23"/>
    <p:sldId id="286" r:id="rId24"/>
    <p:sldId id="285" r:id="rId25"/>
    <p:sldId id="330" r:id="rId26"/>
    <p:sldId id="293" r:id="rId27"/>
    <p:sldId id="265" r:id="rId28"/>
    <p:sldId id="292" r:id="rId29"/>
    <p:sldId id="290" r:id="rId30"/>
    <p:sldId id="291" r:id="rId31"/>
    <p:sldId id="295" r:id="rId32"/>
    <p:sldId id="294" r:id="rId33"/>
    <p:sldId id="268" r:id="rId34"/>
    <p:sldId id="267" r:id="rId35"/>
    <p:sldId id="270" r:id="rId36"/>
    <p:sldId id="321" r:id="rId37"/>
    <p:sldId id="322" r:id="rId38"/>
    <p:sldId id="331" r:id="rId39"/>
    <p:sldId id="318" r:id="rId40"/>
    <p:sldId id="319" r:id="rId41"/>
    <p:sldId id="323" r:id="rId42"/>
    <p:sldId id="320" r:id="rId43"/>
    <p:sldId id="324" r:id="rId44"/>
    <p:sldId id="325" r:id="rId45"/>
    <p:sldId id="271" r:id="rId46"/>
    <p:sldId id="315" r:id="rId47"/>
    <p:sldId id="316" r:id="rId48"/>
    <p:sldId id="332" r:id="rId49"/>
    <p:sldId id="317" r:id="rId50"/>
    <p:sldId id="314" r:id="rId51"/>
    <p:sldId id="269" r:id="rId52"/>
    <p:sldId id="302" r:id="rId53"/>
    <p:sldId id="303" r:id="rId54"/>
    <p:sldId id="272" r:id="rId55"/>
    <p:sldId id="308" r:id="rId56"/>
    <p:sldId id="335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7757" autoAdjust="0"/>
    <p:restoredTop sz="90929"/>
  </p:normalViewPr>
  <p:slideViewPr>
    <p:cSldViewPr>
      <p:cViewPr>
        <p:scale>
          <a:sx n="33" d="100"/>
          <a:sy n="33" d="100"/>
        </p:scale>
        <p:origin x="-2202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5.xml"/><Relationship Id="rId1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7E01317-BB10-4372-8911-5E3A8ADE25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714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47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E2D2DB-C159-4E12-94FA-08B29CDFE6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51017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4099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410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101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410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3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4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15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54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415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5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59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416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6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6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416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4165" name="Rectangle 109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66" name="Rectangle 109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67" name="Rectangle 109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33874F-268B-49FC-9774-0A95D68CE5D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97ECE-101F-4CAC-B30E-C1998EAA1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4476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04EF1-2C97-4F1B-912A-A0D84E608C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69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BE3D52-E597-43B6-AC0B-7D36B4F823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915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3E42ABD-5863-4955-9362-483DBAD587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455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6CAD40-86BC-43D4-AA27-EF02EF4C28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752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F63159-A11C-45E9-B922-A7B50BEDA0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703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88ED7-BB88-4BD7-84E3-F071FA464A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5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0C56F-951F-41C5-811F-3BD4704EF3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514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15FBB9-A6F0-41FE-AEE3-BA096113B1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42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3310C-CE7F-4E8B-BABF-0FBF9F418F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247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65110-3E08-4588-900E-B3DDCD3F6E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243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1E9C0F-6490-4DA4-B956-950A55F325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471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F55282-A519-4F7B-A6F5-3317187F3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659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076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3077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8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79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0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1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2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7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8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2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7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9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09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310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0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1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2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29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0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31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3132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3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4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3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13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137" name="Rectangle 6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138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139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592E7EA-E390-4E55-8836-E1593E0870D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nc.org/condtstr.htm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www.soinc.org/images/condtstr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omega.com/ppt/pptsc_lg.asp?ref=CDH5021&amp;Nav=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inc.org/04draft/index.htm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su.edu/science_olympiad/leaderinfo/neutralizewater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8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0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mailto:GSWolf@calumet.purdue.edu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9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5997FA5A-FA27-4554-988E-1B40EBEC53BC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457200"/>
            <a:ext cx="7772400" cy="1143000"/>
          </a:xfrm>
        </p:spPr>
        <p:txBody>
          <a:bodyPr/>
          <a:lstStyle/>
          <a:p>
            <a:r>
              <a:rPr lang="en-US" altLang="en-US" sz="3600"/>
              <a:t>Can’t Judge a Powder By Its Color</a:t>
            </a:r>
          </a:p>
        </p:txBody>
      </p:sp>
      <p:sp>
        <p:nvSpPr>
          <p:cNvPr id="2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838200" y="1905000"/>
            <a:ext cx="7239000" cy="2709863"/>
          </a:xfrm>
        </p:spPr>
        <p:txBody>
          <a:bodyPr/>
          <a:lstStyle/>
          <a:p>
            <a:r>
              <a:rPr lang="en-US" altLang="en-US"/>
              <a:t>Gretchen S. Wolf</a:t>
            </a:r>
          </a:p>
          <a:p>
            <a:r>
              <a:rPr lang="en-US" altLang="en-US"/>
              <a:t>Continuing Lecturer</a:t>
            </a:r>
          </a:p>
          <a:p>
            <a:r>
              <a:rPr lang="en-US" altLang="en-US"/>
              <a:t>Purdue University Calumet</a:t>
            </a:r>
          </a:p>
          <a:p>
            <a:r>
              <a:rPr lang="en-US" altLang="en-US" sz="2400"/>
              <a:t>Site Coordinator Purdue Regional Science Olympiad</a:t>
            </a:r>
          </a:p>
          <a:p>
            <a:r>
              <a:rPr lang="en-US" altLang="en-US" sz="2400"/>
              <a:t>Regional Judge, 1999 to present</a:t>
            </a:r>
          </a:p>
          <a:p>
            <a:r>
              <a:rPr lang="en-US" altLang="en-US" sz="2400"/>
              <a:t>National Judge, 	2003 Columbus, Ohio</a:t>
            </a:r>
          </a:p>
          <a:p>
            <a:r>
              <a:rPr lang="en-US" altLang="en-US" sz="2400"/>
              <a:t>			2001 Colorado Springs, CO</a:t>
            </a:r>
          </a:p>
          <a:p>
            <a:endParaRPr lang="en-US" altLang="en-US" sz="240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6705600" y="51816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553200" y="51054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781800" y="53340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629400" y="4953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pic>
        <p:nvPicPr>
          <p:cNvPr id="2059" name="Picture 11" descr="C:\My Documents\PUCLOGO.BM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3000"/>
            <a:ext cx="1447800" cy="144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95095-557A-4C49-BC6F-B622BBB4720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05400" y="304800"/>
            <a:ext cx="3276600" cy="1143000"/>
          </a:xfrm>
        </p:spPr>
        <p:txBody>
          <a:bodyPr/>
          <a:lstStyle/>
          <a:p>
            <a:r>
              <a:rPr lang="en-US" altLang="en-US"/>
              <a:t>Spatulas</a:t>
            </a:r>
          </a:p>
        </p:txBody>
      </p:sp>
      <p:sp>
        <p:nvSpPr>
          <p:cNvPr id="61448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/>
              <a:t>Micro Spatula</a:t>
            </a:r>
          </a:p>
          <a:p>
            <a:r>
              <a:rPr lang="en-US" altLang="en-US"/>
              <a:t>Hayman style</a:t>
            </a:r>
          </a:p>
          <a:p>
            <a:r>
              <a:rPr lang="en-US" altLang="en-US"/>
              <a:t>Fisher #21-401-25B</a:t>
            </a:r>
          </a:p>
          <a:p>
            <a:r>
              <a:rPr lang="en-US" altLang="en-US"/>
              <a:t>Type used for testing at Purdue</a:t>
            </a:r>
          </a:p>
        </p:txBody>
      </p:sp>
      <p:pic>
        <p:nvPicPr>
          <p:cNvPr id="61449" name="Picture 9" descr="D:\2002 Coaches Clinic\Pictures\amicrospatulawhite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45573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0" name="Picture 10" descr="D:\2002 Coaches Clinic\Pictures\amicrospatulatipwhite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8600"/>
            <a:ext cx="1614488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8A1-0F66-4F72-B1B3-A9D867D78D2E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3810000" cy="1143000"/>
          </a:xfrm>
        </p:spPr>
        <p:txBody>
          <a:bodyPr/>
          <a:lstStyle/>
          <a:p>
            <a:r>
              <a:rPr lang="en-US" altLang="en-US"/>
              <a:t>Conductivity Tester</a:t>
            </a:r>
          </a:p>
        </p:txBody>
      </p:sp>
      <p:sp>
        <p:nvSpPr>
          <p:cNvPr id="17416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>
                <a:hlinkClick r:id="rId2"/>
              </a:rPr>
              <a:t>http://www.soinc.org/condtstr.htm</a:t>
            </a:r>
            <a:endParaRPr lang="en-US" altLang="en-US"/>
          </a:p>
          <a:p>
            <a:endParaRPr lang="en-US" altLang="en-US"/>
          </a:p>
        </p:txBody>
      </p:sp>
      <p:sp>
        <p:nvSpPr>
          <p:cNvPr id="17417" name="Rectangle 9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533400"/>
            <a:ext cx="38100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Parts: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1 - LED (Light Emitting Diode)</a:t>
            </a:r>
            <a:br>
              <a:rPr lang="en-US" altLang="en-US" sz="2400"/>
            </a:br>
            <a:r>
              <a:rPr lang="en-US" altLang="en-US" sz="2400"/>
              <a:t>1 - Resistor(330 ohm, 1/4 watt)</a:t>
            </a:r>
            <a:br>
              <a:rPr lang="en-US" altLang="en-US" sz="2400"/>
            </a:br>
            <a:r>
              <a:rPr lang="en-US" altLang="en-US" sz="2400"/>
              <a:t>1 - 9 volt Transistor Radio Battery</a:t>
            </a:r>
            <a:br>
              <a:rPr lang="en-US" altLang="en-US" sz="2400"/>
            </a:br>
            <a:r>
              <a:rPr lang="en-US" altLang="en-US" sz="2400"/>
              <a:t>1 - Battery Clip to fit Battery)</a:t>
            </a:r>
            <a:br>
              <a:rPr lang="en-US" altLang="en-US" sz="2400"/>
            </a:br>
            <a:r>
              <a:rPr lang="en-US" altLang="en-US" sz="2400"/>
              <a:t>1 - 8 inch piece Red  wire</a:t>
            </a:r>
            <a:br>
              <a:rPr lang="en-US" altLang="en-US" sz="2400"/>
            </a:br>
            <a:r>
              <a:rPr lang="en-US" altLang="en-US" sz="2400"/>
              <a:t>1 - 8 inch piece Black  wire</a:t>
            </a:r>
            <a:br>
              <a:rPr lang="en-US" altLang="en-US" sz="2400"/>
            </a:br>
            <a:r>
              <a:rPr lang="en-US" altLang="en-US" sz="2400"/>
              <a:t>1 - 4 inch piece Black wire</a:t>
            </a:r>
            <a:br>
              <a:rPr lang="en-US" altLang="en-US" sz="2400"/>
            </a:br>
            <a:r>
              <a:rPr lang="en-US" altLang="en-US" sz="2400"/>
              <a:t>tape 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3543300" y="22621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1D145-D7CE-4D3D-8A19-649FE628509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Conductivity Tester</a:t>
            </a:r>
          </a:p>
        </p:txBody>
      </p:sp>
      <p:pic>
        <p:nvPicPr>
          <p:cNvPr id="38917" name="Picture 5" descr="http://www.soinc.org/images/condtstr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19200"/>
            <a:ext cx="3157538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D:\2002 Coaches Clinic\Pictures\upclose conductivity apprat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84848-50AC-417D-8AF3-E783CFE0CA5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6691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Conductivity Tester</a:t>
            </a:r>
          </a:p>
        </p:txBody>
      </p:sp>
      <p:sp>
        <p:nvSpPr>
          <p:cNvPr id="16691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4114800"/>
            <a:ext cx="7772400" cy="1905000"/>
          </a:xfrm>
        </p:spPr>
        <p:txBody>
          <a:bodyPr/>
          <a:lstStyle/>
          <a:p>
            <a:r>
              <a:rPr lang="en-US" altLang="en-US"/>
              <a:t>Omega.com</a:t>
            </a:r>
          </a:p>
          <a:p>
            <a:r>
              <a:rPr lang="en-US" altLang="en-US"/>
              <a:t>CDH 5021 or 5022</a:t>
            </a:r>
          </a:p>
        </p:txBody>
      </p:sp>
      <p:pic>
        <p:nvPicPr>
          <p:cNvPr id="166918" name="Picture 1030" descr="CDH-5021 CDH-5022 TDH-5031 PHH-5011 PHH-5012 ORP-5041:pH, ORP, Conductivity and TDS Teste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1148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78D66-A742-4D78-B905-94D0DF1934D9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Conductivity Tester</a:t>
            </a:r>
          </a:p>
        </p:txBody>
      </p:sp>
      <p:sp>
        <p:nvSpPr>
          <p:cNvPr id="179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Fishersci.com</a:t>
            </a:r>
          </a:p>
          <a:p>
            <a:r>
              <a:rPr lang="en-US" altLang="en-US" sz="2800"/>
              <a:t>10 level RCI junior</a:t>
            </a:r>
          </a:p>
          <a:p>
            <a:r>
              <a:rPr lang="en-US" altLang="en-US" sz="2800"/>
              <a:t>20 level RCI-Dx</a:t>
            </a:r>
          </a:p>
        </p:txBody>
      </p:sp>
      <p:pic>
        <p:nvPicPr>
          <p:cNvPr id="179207" name="Picture 7" descr="https://fscimage.fishersci.com/ecat/F_Numbers/FS100000_FS199999/FS100000_FS109999/F105600_F105699/FS105602~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32422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2670F-8D3B-4F27-8986-1A6DCDD303D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Conductivity Tester</a:t>
            </a:r>
          </a:p>
        </p:txBody>
      </p:sp>
      <p:sp>
        <p:nvSpPr>
          <p:cNvPr id="1802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Fishersci.com</a:t>
            </a:r>
          </a:p>
          <a:p>
            <a:r>
              <a:rPr lang="en-US" altLang="en-US" sz="2800"/>
              <a:t>DiST 5</a:t>
            </a:r>
          </a:p>
          <a:p>
            <a:r>
              <a:rPr lang="en-US" altLang="en-US" sz="2800"/>
              <a:t>DiST 6</a:t>
            </a:r>
          </a:p>
        </p:txBody>
      </p:sp>
      <p:pic>
        <p:nvPicPr>
          <p:cNvPr id="180231" name="Picture 7" descr="https://fscimage.fishersci.com/ecat/F_Numbers/FS100000_FS199999/FS100000_FS109999/F107000_F107099/FS107091~w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221773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7362-7DB0-493D-9288-0C990C441C51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Event Leaders will provide</a:t>
            </a:r>
          </a:p>
        </p:txBody>
      </p:sp>
      <p:sp>
        <p:nvSpPr>
          <p:cNvPr id="2253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Definitely:</a:t>
            </a:r>
          </a:p>
          <a:p>
            <a:pPr lvl="1"/>
            <a:r>
              <a:rPr lang="en-US" altLang="en-US"/>
              <a:t>The white powder</a:t>
            </a:r>
          </a:p>
          <a:p>
            <a:pPr lvl="1"/>
            <a:r>
              <a:rPr lang="en-US" altLang="en-US">
                <a:solidFill>
                  <a:srgbClr val="CC0099"/>
                </a:solidFill>
              </a:rPr>
              <a:t>Or a colored powder</a:t>
            </a:r>
          </a:p>
          <a:p>
            <a:pPr lvl="1"/>
            <a:r>
              <a:rPr lang="en-US" altLang="en-US"/>
              <a:t>Distilled water</a:t>
            </a:r>
          </a:p>
          <a:p>
            <a:pPr lvl="1"/>
            <a:r>
              <a:rPr lang="en-US" altLang="en-US"/>
              <a:t>1.0 M NaOH</a:t>
            </a:r>
          </a:p>
          <a:p>
            <a:pPr lvl="1"/>
            <a:r>
              <a:rPr lang="en-US" altLang="en-US"/>
              <a:t>1.0 M HCl</a:t>
            </a:r>
          </a:p>
          <a:p>
            <a:pPr lvl="1"/>
            <a:r>
              <a:rPr lang="en-US" altLang="en-US"/>
              <a:t>A blue or black pen</a:t>
            </a:r>
          </a:p>
          <a:p>
            <a:pPr lvl="1"/>
            <a:r>
              <a:rPr lang="en-US" altLang="en-US"/>
              <a:t>A pencil</a:t>
            </a:r>
          </a:p>
          <a:p>
            <a:endParaRPr lang="en-US" altLang="en-US"/>
          </a:p>
        </p:txBody>
      </p:sp>
      <p:sp>
        <p:nvSpPr>
          <p:cNvPr id="2253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/>
              <a:t>May also provide:</a:t>
            </a:r>
          </a:p>
          <a:p>
            <a:pPr lvl="1"/>
            <a:r>
              <a:rPr lang="en-US" altLang="en-US"/>
              <a:t>Thermometer</a:t>
            </a:r>
          </a:p>
          <a:p>
            <a:pPr lvl="1"/>
            <a:r>
              <a:rPr lang="en-US" altLang="en-US"/>
              <a:t>Calculator</a:t>
            </a:r>
          </a:p>
          <a:p>
            <a:pPr lvl="1"/>
            <a:r>
              <a:rPr lang="en-US" altLang="en-US"/>
              <a:t>Balance</a:t>
            </a:r>
          </a:p>
          <a:p>
            <a:pPr lvl="1"/>
            <a:r>
              <a:rPr lang="en-US" altLang="en-US"/>
              <a:t>Hot plate</a:t>
            </a:r>
          </a:p>
          <a:p>
            <a:pPr lvl="1"/>
            <a:r>
              <a:rPr lang="en-US" altLang="en-US"/>
              <a:t>An observation sheet</a:t>
            </a:r>
          </a:p>
          <a:p>
            <a:pPr lvl="1"/>
            <a:r>
              <a:rPr lang="en-US" altLang="en-US"/>
              <a:t> Anything else the supervisor decides to distribute.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5934F-5248-4500-861D-E9156A99685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798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Event Leaders will announce</a:t>
            </a:r>
          </a:p>
        </p:txBody>
      </p:sp>
      <p:sp>
        <p:nvSpPr>
          <p:cNvPr id="79875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Whether refills of the solid will be provided</a:t>
            </a:r>
          </a:p>
          <a:p>
            <a:r>
              <a:rPr lang="en-US" altLang="en-US"/>
              <a:t>Whether there are any additional reagents and how to use them</a:t>
            </a:r>
          </a:p>
          <a:p>
            <a:r>
              <a:rPr lang="en-US" altLang="en-US"/>
              <a:t>Waste disposal rules</a:t>
            </a:r>
          </a:p>
          <a:p>
            <a:r>
              <a:rPr lang="en-US" altLang="en-US"/>
              <a:t>Clean up procedure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AE915-30BC-4B83-AF52-21C316B3C623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water:</a:t>
            </a:r>
          </a:p>
        </p:txBody>
      </p:sp>
      <p:sp>
        <p:nvSpPr>
          <p:cNvPr id="768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altLang="en-US"/>
              <a:t>Buy distilled water from the store.</a:t>
            </a:r>
          </a:p>
          <a:p>
            <a:pPr lvl="2"/>
            <a:r>
              <a:rPr lang="en-US" altLang="en-US"/>
              <a:t>Not spring water</a:t>
            </a:r>
          </a:p>
          <a:p>
            <a:pPr lvl="1"/>
            <a:r>
              <a:rPr lang="en-US" altLang="en-US"/>
              <a:t>Use procedure to degas (boil).</a:t>
            </a:r>
          </a:p>
          <a:p>
            <a:pPr lvl="1"/>
            <a:r>
              <a:rPr lang="en-US" altLang="en-US"/>
              <a:t>Adding HCl or NaOH will change conductivity of water</a:t>
            </a:r>
          </a:p>
          <a:p>
            <a:pPr lvl="1"/>
            <a:r>
              <a:rPr lang="en-US" altLang="en-US"/>
              <a:t>All tests at Purdue Calumet done with D.I. (de ionized) water from our water tanks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9FC2-A179-422C-AE15-289CD6D5D6C4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86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Thermometer</a:t>
            </a:r>
          </a:p>
        </p:txBody>
      </p:sp>
      <p:sp>
        <p:nvSpPr>
          <p:cNvPr id="186372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47800"/>
            <a:ext cx="3810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Control Company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Cat. No. 4378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Traceable Lollipop Thermometer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Reads in both </a:t>
            </a:r>
            <a:r>
              <a:rPr lang="en-US" altLang="en-US" sz="2800" baseline="30000"/>
              <a:t>o</a:t>
            </a:r>
            <a:r>
              <a:rPr lang="en-US" altLang="en-US" sz="2800"/>
              <a:t>F and </a:t>
            </a:r>
            <a:r>
              <a:rPr lang="en-US" altLang="en-US" sz="2800" baseline="30000"/>
              <a:t>o</a:t>
            </a:r>
            <a:r>
              <a:rPr lang="en-US" altLang="en-US" sz="2800"/>
              <a:t>C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Be sure students use </a:t>
            </a:r>
            <a:r>
              <a:rPr lang="en-US" altLang="en-US" sz="2800" baseline="30000"/>
              <a:t>o</a:t>
            </a:r>
            <a:r>
              <a:rPr lang="en-US" altLang="en-US" sz="2800"/>
              <a:t>C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Or a spirit thermometer</a:t>
            </a:r>
          </a:p>
        </p:txBody>
      </p:sp>
      <p:pic>
        <p:nvPicPr>
          <p:cNvPr id="186373" name="Picture 1029" descr="D:\Thermome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2725738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AA954-C64C-462F-B760-A4DE0BE3754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896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Breakdown of Events</a:t>
            </a:r>
          </a:p>
        </p:txBody>
      </p:sp>
      <p:sp>
        <p:nvSpPr>
          <p:cNvPr id="168963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609600"/>
          </a:xfrm>
        </p:spPr>
        <p:txBody>
          <a:bodyPr/>
          <a:lstStyle/>
          <a:p>
            <a:r>
              <a:rPr lang="en-US" altLang="en-US"/>
              <a:t>http://www.soinc.org/</a:t>
            </a:r>
          </a:p>
        </p:txBody>
      </p:sp>
      <p:grpSp>
        <p:nvGrpSpPr>
          <p:cNvPr id="168964" name="Group 2052"/>
          <p:cNvGrpSpPr>
            <a:grpSpLocks/>
          </p:cNvGrpSpPr>
          <p:nvPr/>
        </p:nvGrpSpPr>
        <p:grpSpPr bwMode="auto">
          <a:xfrm>
            <a:off x="533400" y="2362200"/>
            <a:ext cx="7791450" cy="3865563"/>
            <a:chOff x="0" y="0"/>
            <a:chExt cx="5399" cy="4294"/>
          </a:xfrm>
        </p:grpSpPr>
        <p:sp>
          <p:nvSpPr>
            <p:cNvPr id="168965" name="Rectangle 2053"/>
            <p:cNvSpPr>
              <a:spLocks noChangeArrowheads="1"/>
            </p:cNvSpPr>
            <p:nvPr/>
          </p:nvSpPr>
          <p:spPr bwMode="auto">
            <a:xfrm>
              <a:off x="0" y="0"/>
              <a:ext cx="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68966" name="Group 2054"/>
            <p:cNvGrpSpPr>
              <a:grpSpLocks/>
            </p:cNvGrpSpPr>
            <p:nvPr/>
          </p:nvGrpSpPr>
          <p:grpSpPr bwMode="auto">
            <a:xfrm>
              <a:off x="0" y="0"/>
              <a:ext cx="5399" cy="4294"/>
              <a:chOff x="0" y="0"/>
              <a:chExt cx="5399" cy="4294"/>
            </a:xfrm>
          </p:grpSpPr>
          <p:grpSp>
            <p:nvGrpSpPr>
              <p:cNvPr id="168967" name="Group 2055"/>
              <p:cNvGrpSpPr>
                <a:grpSpLocks/>
              </p:cNvGrpSpPr>
              <p:nvPr/>
            </p:nvGrpSpPr>
            <p:grpSpPr bwMode="auto">
              <a:xfrm>
                <a:off x="0" y="0"/>
                <a:ext cx="5399" cy="748"/>
                <a:chOff x="0" y="0"/>
                <a:chExt cx="5399" cy="748"/>
              </a:xfrm>
            </p:grpSpPr>
            <p:sp>
              <p:nvSpPr>
                <p:cNvPr id="168968" name="Rectangle 205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399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168969" name="Rectangle 205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399" cy="7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99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altLang="en-US" b="1">
                      <a:latin typeface="Times New Roman" pitchFamily="18" charset="0"/>
                    </a:rPr>
                    <a:t>SCIENCE OLYMPIAD EVENTS</a:t>
                  </a:r>
                  <a:r>
                    <a:rPr lang="en-US" altLang="en-US">
                      <a:latin typeface="Times New Roman" pitchFamily="18" charset="0"/>
                    </a:rPr>
                    <a:t> are distributed among three broad goal areas of science education:</a:t>
                  </a:r>
                </a:p>
                <a:p>
                  <a:pPr eaLnBrk="0" hangingPunct="0"/>
                  <a:endParaRPr lang="en-US" altLang="en-US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68970" name="Rectangle 2058"/>
              <p:cNvSpPr>
                <a:spLocks noChangeArrowheads="1"/>
              </p:cNvSpPr>
              <p:nvPr/>
            </p:nvSpPr>
            <p:spPr bwMode="auto">
              <a:xfrm>
                <a:off x="0" y="748"/>
                <a:ext cx="1750" cy="35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 sz="2000" b="1">
                    <a:latin typeface="Times New Roman" pitchFamily="18" charset="0"/>
                  </a:rPr>
                  <a:t>Science Concepts</a:t>
                </a:r>
                <a:br>
                  <a:rPr lang="en-US" altLang="en-US" sz="2000" b="1">
                    <a:latin typeface="Times New Roman" pitchFamily="18" charset="0"/>
                  </a:rPr>
                </a:br>
                <a:r>
                  <a:rPr lang="en-US" altLang="en-US" sz="2000" b="1">
                    <a:latin typeface="Times New Roman" pitchFamily="18" charset="0"/>
                  </a:rPr>
                  <a:t>and Knowledge</a:t>
                </a:r>
                <a:br>
                  <a:rPr lang="en-US" altLang="en-US" sz="2000" b="1">
                    <a:latin typeface="Times New Roman" pitchFamily="18" charset="0"/>
                  </a:rPr>
                </a:br>
                <a:r>
                  <a:rPr lang="en-US" altLang="en-US" sz="1600">
                    <a:latin typeface="Times New Roman" pitchFamily="18" charset="0"/>
                  </a:rPr>
                  <a:t>Can’t Judge a Powder</a:t>
                </a:r>
                <a:br>
                  <a:rPr lang="en-US" altLang="en-US" sz="1600">
                    <a:latin typeface="Times New Roman" pitchFamily="18" charset="0"/>
                  </a:rPr>
                </a:br>
                <a:r>
                  <a:rPr lang="en-US" altLang="en-US" sz="1600">
                    <a:latin typeface="Times New Roman" pitchFamily="18" charset="0"/>
                  </a:rPr>
                  <a:t>Cell Biology</a:t>
                </a:r>
                <a:br>
                  <a:rPr lang="en-US" altLang="en-US" sz="1600">
                    <a:latin typeface="Times New Roman" pitchFamily="18" charset="0"/>
                  </a:rPr>
                </a:br>
                <a:r>
                  <a:rPr lang="en-US" altLang="en-US" sz="1600">
                    <a:latin typeface="Times New Roman" pitchFamily="18" charset="0"/>
                  </a:rPr>
                  <a:t>Disease Detectives</a:t>
                </a:r>
                <a:br>
                  <a:rPr lang="en-US" altLang="en-US" sz="1600">
                    <a:latin typeface="Times New Roman" pitchFamily="18" charset="0"/>
                  </a:rPr>
                </a:br>
                <a:r>
                  <a:rPr lang="en-US" altLang="en-US" sz="1600" b="1">
                    <a:latin typeface="Times New Roman" pitchFamily="18" charset="0"/>
                    <a:hlinkClick r:id="rId2"/>
                  </a:rPr>
                  <a:t>Forestry</a:t>
                </a:r>
                <a:r>
                  <a:rPr lang="en-US" altLang="en-US" sz="1600">
                    <a:latin typeface="Times New Roman" pitchFamily="18" charset="0"/>
                  </a:rPr>
                  <a:t/>
                </a:r>
                <a:br>
                  <a:rPr lang="en-US" altLang="en-US" sz="1600">
                    <a:latin typeface="Times New Roman" pitchFamily="18" charset="0"/>
                  </a:rPr>
                </a:br>
                <a:r>
                  <a:rPr lang="en-US" altLang="en-US" sz="1600">
                    <a:latin typeface="Times New Roman" pitchFamily="18" charset="0"/>
                  </a:rPr>
                  <a:t>Fossils</a:t>
                </a:r>
                <a:br>
                  <a:rPr lang="en-US" altLang="en-US" sz="1600">
                    <a:latin typeface="Times New Roman" pitchFamily="18" charset="0"/>
                  </a:rPr>
                </a:br>
                <a:r>
                  <a:rPr lang="en-US" altLang="en-US" sz="1600">
                    <a:latin typeface="Times New Roman" pitchFamily="18" charset="0"/>
                  </a:rPr>
                  <a:t>Meteorology</a:t>
                </a:r>
                <a:br>
                  <a:rPr lang="en-US" altLang="en-US" sz="1600">
                    <a:latin typeface="Times New Roman" pitchFamily="18" charset="0"/>
                  </a:rPr>
                </a:br>
                <a:r>
                  <a:rPr lang="en-US" altLang="en-US" sz="1600">
                    <a:latin typeface="Times New Roman" pitchFamily="18" charset="0"/>
                  </a:rPr>
                  <a:t>Metric Estimation</a:t>
                </a:r>
                <a:br>
                  <a:rPr lang="en-US" altLang="en-US" sz="1600">
                    <a:latin typeface="Times New Roman" pitchFamily="18" charset="0"/>
                  </a:rPr>
                </a:br>
                <a:r>
                  <a:rPr lang="en-US" altLang="en-US" sz="1600">
                    <a:latin typeface="Times New Roman" pitchFamily="18" charset="0"/>
                  </a:rPr>
                  <a:t>Picture This</a:t>
                </a:r>
                <a:br>
                  <a:rPr lang="en-US" altLang="en-US" sz="1600">
                    <a:latin typeface="Times New Roman" pitchFamily="18" charset="0"/>
                  </a:rPr>
                </a:br>
                <a:r>
                  <a:rPr lang="en-US" altLang="en-US" sz="1600">
                    <a:latin typeface="Times New Roman" pitchFamily="18" charset="0"/>
                  </a:rPr>
                  <a:t>Polymer Detectives</a:t>
                </a:r>
                <a:br>
                  <a:rPr lang="en-US" altLang="en-US" sz="1600">
                    <a:latin typeface="Times New Roman" pitchFamily="18" charset="0"/>
                  </a:rPr>
                </a:br>
                <a:r>
                  <a:rPr lang="en-US" altLang="en-US" sz="1600">
                    <a:latin typeface="Times New Roman" pitchFamily="18" charset="0"/>
                  </a:rPr>
                  <a:t>Qualitative Analysis</a:t>
                </a:r>
                <a:br>
                  <a:rPr lang="en-US" altLang="en-US" sz="1600">
                    <a:latin typeface="Times New Roman" pitchFamily="18" charset="0"/>
                  </a:rPr>
                </a:br>
                <a:r>
                  <a:rPr lang="en-US" altLang="en-US" sz="1600">
                    <a:latin typeface="Times New Roman" pitchFamily="18" charset="0"/>
                  </a:rPr>
                  <a:t>Road Scholar</a:t>
                </a:r>
                <a:br>
                  <a:rPr lang="en-US" altLang="en-US" sz="1600">
                    <a:latin typeface="Times New Roman" pitchFamily="18" charset="0"/>
                  </a:rPr>
                </a:br>
                <a:r>
                  <a:rPr lang="en-US" altLang="en-US" sz="1600">
                    <a:latin typeface="Times New Roman" pitchFamily="18" charset="0"/>
                  </a:rPr>
                  <a:t>Science of Fitness </a:t>
                </a:r>
              </a:p>
              <a:p>
                <a:pPr eaLnBrk="0" hangingPunct="0"/>
                <a:endParaRPr lang="en-US" altLang="en-US" sz="1600">
                  <a:latin typeface="Times New Roman" pitchFamily="18" charset="0"/>
                </a:endParaRPr>
              </a:p>
            </p:txBody>
          </p:sp>
          <p:sp>
            <p:nvSpPr>
              <p:cNvPr id="168971" name="Rectangle 2059"/>
              <p:cNvSpPr>
                <a:spLocks noChangeArrowheads="1"/>
              </p:cNvSpPr>
              <p:nvPr/>
            </p:nvSpPr>
            <p:spPr bwMode="auto">
              <a:xfrm>
                <a:off x="1750" y="748"/>
                <a:ext cx="2117" cy="35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 sz="2000" b="1">
                    <a:latin typeface="Times New Roman" pitchFamily="18" charset="0"/>
                  </a:rPr>
                  <a:t>Science Processes</a:t>
                </a:r>
                <a:br>
                  <a:rPr lang="en-US" altLang="en-US" sz="2000" b="1">
                    <a:latin typeface="Times New Roman" pitchFamily="18" charset="0"/>
                  </a:rPr>
                </a:br>
                <a:r>
                  <a:rPr lang="en-US" altLang="en-US" sz="2000" b="1">
                    <a:latin typeface="Times New Roman" pitchFamily="18" charset="0"/>
                  </a:rPr>
                  <a:t>and Thinking Skills</a:t>
                </a:r>
                <a:br>
                  <a:rPr lang="en-US" altLang="en-US" sz="2000" b="1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Chemistry Lab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Designer Genes 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Dynamic Planet 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Experimental Design 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Physics Lab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Practical Data Gathering 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Process Skills for Life-Sci.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Remote Sensing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Science Crime Busters 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 b="1">
                    <a:latin typeface="Times New Roman" pitchFamily="18" charset="0"/>
                    <a:hlinkClick r:id="rId2"/>
                  </a:rPr>
                  <a:t>Storm The Castle</a:t>
                </a:r>
                <a:r>
                  <a:rPr lang="en-US" altLang="en-US" sz="1400" b="1">
                    <a:latin typeface="Times New Roman" pitchFamily="18" charset="0"/>
                  </a:rPr>
                  <a:t/>
                </a:r>
                <a:br>
                  <a:rPr lang="en-US" altLang="en-US" sz="1400" b="1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Water Quality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Write It-Do It   </a:t>
                </a:r>
              </a:p>
            </p:txBody>
          </p:sp>
          <p:sp>
            <p:nvSpPr>
              <p:cNvPr id="168972" name="Rectangle 2060"/>
              <p:cNvSpPr>
                <a:spLocks noChangeArrowheads="1"/>
              </p:cNvSpPr>
              <p:nvPr/>
            </p:nvSpPr>
            <p:spPr bwMode="auto">
              <a:xfrm>
                <a:off x="3867" y="748"/>
                <a:ext cx="1532" cy="35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n-US" sz="2000" b="1">
                    <a:latin typeface="Times New Roman" pitchFamily="18" charset="0"/>
                  </a:rPr>
                  <a:t>Science Application</a:t>
                </a:r>
                <a:br>
                  <a:rPr lang="en-US" altLang="en-US" sz="2000" b="1">
                    <a:latin typeface="Times New Roman" pitchFamily="18" charset="0"/>
                  </a:rPr>
                </a:br>
                <a:r>
                  <a:rPr lang="en-US" altLang="en-US" sz="2000" b="1">
                    <a:latin typeface="Times New Roman" pitchFamily="18" charset="0"/>
                  </a:rPr>
                  <a:t> and Technology</a:t>
                </a:r>
                <a:br>
                  <a:rPr lang="en-US" altLang="en-US" sz="2000" b="1">
                    <a:latin typeface="Times New Roman" pitchFamily="18" charset="0"/>
                  </a:rPr>
                </a:br>
                <a:r>
                  <a:rPr lang="en-US" altLang="en-US" sz="1400" b="1">
                    <a:latin typeface="Times New Roman" pitchFamily="18" charset="0"/>
                  </a:rPr>
                  <a:t>Astronomy</a:t>
                </a:r>
                <a:br>
                  <a:rPr lang="en-US" altLang="en-US" sz="1400" b="1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  <a:hlinkClick r:id="rId2"/>
                  </a:rPr>
                  <a:t>Bottle Rocket</a:t>
                </a:r>
                <a:r>
                  <a:rPr lang="en-US" altLang="en-US" sz="1400">
                    <a:latin typeface="Times New Roman" pitchFamily="18" charset="0"/>
                  </a:rPr>
                  <a:t/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  <a:hlinkClick r:id="rId2"/>
                  </a:rPr>
                  <a:t>Bridge Building</a:t>
                </a:r>
                <a:r>
                  <a:rPr lang="en-US" altLang="en-US" sz="1400">
                    <a:latin typeface="Times New Roman" pitchFamily="18" charset="0"/>
                  </a:rPr>
                  <a:t/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  <a:hlinkClick r:id="rId2"/>
                  </a:rPr>
                  <a:t>Mission Possible</a:t>
                </a:r>
                <a:r>
                  <a:rPr lang="en-US" altLang="en-US" sz="1400">
                    <a:latin typeface="Times New Roman" pitchFamily="18" charset="0"/>
                  </a:rPr>
                  <a:t/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 b="1">
                    <a:latin typeface="Times New Roman" pitchFamily="18" charset="0"/>
                    <a:hlinkClick r:id="rId2"/>
                  </a:rPr>
                  <a:t>Naked Egg Drop</a:t>
                </a:r>
                <a:r>
                  <a:rPr lang="en-US" altLang="en-US" sz="1400">
                    <a:latin typeface="Times New Roman" pitchFamily="18" charset="0"/>
                  </a:rPr>
                  <a:t/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Reach for the Stars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  <a:hlinkClick r:id="rId2"/>
                  </a:rPr>
                  <a:t>Robo-Billiards</a:t>
                </a:r>
                <a:r>
                  <a:rPr lang="en-US" altLang="en-US" sz="1400">
                    <a:latin typeface="Times New Roman" pitchFamily="18" charset="0"/>
                  </a:rPr>
                  <a:t/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  <a:hlinkClick r:id="rId2"/>
                  </a:rPr>
                  <a:t>Robot Ramble</a:t>
                </a:r>
                <a:r>
                  <a:rPr lang="en-US" altLang="en-US" sz="1400">
                    <a:latin typeface="Times New Roman" pitchFamily="18" charset="0"/>
                  </a:rPr>
                  <a:t> </a:t>
                </a:r>
                <a:br>
                  <a:rPr lang="en-US" altLang="en-US" sz="1400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</a:rPr>
                  <a:t>Sounds of Music</a:t>
                </a:r>
                <a:r>
                  <a:rPr lang="en-US" altLang="en-US" sz="1400" b="1">
                    <a:latin typeface="Times New Roman" pitchFamily="18" charset="0"/>
                  </a:rPr>
                  <a:t/>
                </a:r>
                <a:br>
                  <a:rPr lang="en-US" altLang="en-US" sz="1400" b="1">
                    <a:latin typeface="Times New Roman" pitchFamily="18" charset="0"/>
                  </a:rPr>
                </a:br>
                <a:r>
                  <a:rPr lang="en-US" altLang="en-US" sz="1400" b="1">
                    <a:latin typeface="Times New Roman" pitchFamily="18" charset="0"/>
                    <a:hlinkClick r:id="rId2"/>
                  </a:rPr>
                  <a:t>Tower Building</a:t>
                </a:r>
                <a:r>
                  <a:rPr lang="en-US" altLang="en-US" sz="1400" b="1">
                    <a:latin typeface="Times New Roman" pitchFamily="18" charset="0"/>
                  </a:rPr>
                  <a:t/>
                </a:r>
                <a:br>
                  <a:rPr lang="en-US" altLang="en-US" sz="1400" b="1">
                    <a:latin typeface="Times New Roman" pitchFamily="18" charset="0"/>
                  </a:rPr>
                </a:br>
                <a:r>
                  <a:rPr lang="en-US" altLang="en-US" sz="1400" b="1">
                    <a:latin typeface="Times New Roman" pitchFamily="18" charset="0"/>
                    <a:hlinkClick r:id="rId2"/>
                  </a:rPr>
                  <a:t>Wheeled Vehicle</a:t>
                </a:r>
                <a:r>
                  <a:rPr lang="en-US" altLang="en-US" sz="1400" b="1">
                    <a:latin typeface="Times New Roman" pitchFamily="18" charset="0"/>
                  </a:rPr>
                  <a:t/>
                </a:r>
                <a:br>
                  <a:rPr lang="en-US" altLang="en-US" sz="1400" b="1">
                    <a:latin typeface="Times New Roman" pitchFamily="18" charset="0"/>
                  </a:rPr>
                </a:br>
                <a:r>
                  <a:rPr lang="en-US" altLang="en-US" sz="1400">
                    <a:latin typeface="Times New Roman" pitchFamily="18" charset="0"/>
                    <a:hlinkClick r:id="rId2"/>
                  </a:rPr>
                  <a:t>Wright Stuff</a:t>
                </a:r>
                <a:r>
                  <a:rPr lang="en-US" altLang="en-US" sz="1400">
                    <a:latin typeface="Times New Roman" pitchFamily="18" charset="0"/>
                  </a:rPr>
                  <a:t> </a:t>
                </a:r>
              </a:p>
            </p:txBody>
          </p: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BB0B-2327-4737-A162-1082DD07A25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000099"/>
                </a:solidFill>
                <a:cs typeface="Times New Roman" pitchFamily="18" charset="0"/>
              </a:rPr>
              <a:t>Neutralizing Distilled Wate</a:t>
            </a:r>
            <a:r>
              <a:rPr lang="en-US" altLang="en-US" sz="3600">
                <a:solidFill>
                  <a:srgbClr val="000099"/>
                </a:solidFill>
                <a:cs typeface="Times New Roman" pitchFamily="18" charset="0"/>
              </a:rPr>
              <a:t>r</a:t>
            </a:r>
          </a:p>
        </p:txBody>
      </p:sp>
      <p:sp>
        <p:nvSpPr>
          <p:cNvPr id="778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>
                <a:solidFill>
                  <a:srgbClr val="CC0099"/>
                </a:solidFill>
              </a:rPr>
              <a:t>2003-04 will be provided event leader</a:t>
            </a:r>
          </a:p>
          <a:p>
            <a:r>
              <a:rPr lang="en-US" altLang="en-US" sz="2800">
                <a:hlinkClick r:id="rId2"/>
              </a:rPr>
              <a:t>http://www.ncsu.edu/science_olympiad/leaderinfo/neutralizewater.html</a:t>
            </a:r>
            <a:endParaRPr lang="en-US" altLang="en-US" sz="2800"/>
          </a:p>
          <a:p>
            <a:r>
              <a:rPr lang="en-US" altLang="en-US" sz="2800">
                <a:cs typeface="Times New Roman" pitchFamily="18" charset="0"/>
              </a:rPr>
              <a:t>Boiling:</a:t>
            </a:r>
          </a:p>
          <a:p>
            <a:pPr lvl="1"/>
            <a:r>
              <a:rPr lang="en-US" altLang="en-US" sz="2400">
                <a:cs typeface="Times New Roman" pitchFamily="18" charset="0"/>
              </a:rPr>
              <a:t>This is accomplished by boiling the water for 5-10 min.  </a:t>
            </a:r>
            <a:r>
              <a:rPr lang="en-US" altLang="en-US" sz="2400" u="sng">
                <a:cs typeface="Times New Roman" pitchFamily="18" charset="0"/>
              </a:rPr>
              <a:t>Fill</a:t>
            </a:r>
            <a:r>
              <a:rPr lang="en-US" altLang="en-US" sz="2400">
                <a:cs typeface="Times New Roman" pitchFamily="18" charset="0"/>
              </a:rPr>
              <a:t> a tightly stoppered bottle with the hot water.</a:t>
            </a:r>
          </a:p>
          <a:p>
            <a:pPr lvl="1"/>
            <a:r>
              <a:rPr lang="en-US" altLang="en-US" sz="2400">
                <a:cs typeface="Times New Roman" pitchFamily="18" charset="0"/>
              </a:rPr>
              <a:t>Once the water is placed in the student’s bottle it begins to take up CO</a:t>
            </a:r>
            <a:r>
              <a:rPr lang="en-US" altLang="en-US" sz="2400" baseline="-25000">
                <a:cs typeface="Times New Roman" pitchFamily="18" charset="0"/>
              </a:rPr>
              <a:t>2</a:t>
            </a:r>
            <a:r>
              <a:rPr lang="en-US" altLang="en-US" sz="2400">
                <a:cs typeface="Times New Roman" pitchFamily="18" charset="0"/>
              </a:rPr>
              <a:t>.</a:t>
            </a:r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98FA0-9052-4B16-8A42-F8B864E363C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 Chart</a:t>
            </a:r>
          </a:p>
        </p:txBody>
      </p: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1828800" y="1600200"/>
          <a:ext cx="5605463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2" name="Document" r:id="rId3" imgW="5605920" imgH="4582080" progId="Word.Document.8">
                  <p:embed/>
                </p:oleObj>
              </mc:Choice>
              <mc:Fallback>
                <p:oleObj name="Document" r:id="rId3" imgW="5605920" imgH="458208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5605463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C7F8D-964A-4E19-800C-6E82D189289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710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Observation Sheet</a:t>
            </a:r>
          </a:p>
        </p:txBody>
      </p:sp>
      <p:graphicFrame>
        <p:nvGraphicFramePr>
          <p:cNvPr id="171011" name="Object 1027"/>
          <p:cNvGraphicFramePr>
            <a:graphicFrameLocks noChangeAspect="1"/>
          </p:cNvGraphicFramePr>
          <p:nvPr/>
        </p:nvGraphicFramePr>
        <p:xfrm>
          <a:off x="1066800" y="1600200"/>
          <a:ext cx="6753225" cy="473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40" name="Document" r:id="rId3" imgW="6761520" imgH="4762440" progId="Word.Document.8">
                  <p:embed/>
                </p:oleObj>
              </mc:Choice>
              <mc:Fallback>
                <p:oleObj name="Document" r:id="rId3" imgW="6761520" imgH="4762440" progId="Word.Document.8">
                  <p:embed/>
                  <p:pic>
                    <p:nvPicPr>
                      <p:cNvPr id="0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600200"/>
                        <a:ext cx="6753225" cy="473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C6DA-A5E9-4DA5-A712-0212CDF8208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83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Consistency</a:t>
            </a:r>
          </a:p>
        </p:txBody>
      </p:sp>
      <p:sp>
        <p:nvSpPr>
          <p:cNvPr id="58371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Encourage your students to be consistent with:</a:t>
            </a:r>
          </a:p>
          <a:p>
            <a:pPr lvl="1"/>
            <a:r>
              <a:rPr lang="en-US" altLang="en-US"/>
              <a:t>The size of the sample</a:t>
            </a:r>
          </a:p>
          <a:p>
            <a:pPr lvl="1"/>
            <a:r>
              <a:rPr lang="en-US" altLang="en-US"/>
              <a:t>The volume of water or any other liquid added</a:t>
            </a:r>
          </a:p>
          <a:p>
            <a:pPr lvl="1"/>
            <a:r>
              <a:rPr lang="en-US" altLang="en-US"/>
              <a:t>Perhaps, the container for testing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9848-BFF3-4A92-B01A-73FA2D5EAA94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632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way to dispense</a:t>
            </a:r>
            <a:br>
              <a:rPr lang="en-US" altLang="en-US"/>
            </a:br>
            <a:r>
              <a:rPr lang="en-US" altLang="en-US"/>
              <a:t> liquids</a:t>
            </a:r>
          </a:p>
        </p:txBody>
      </p:sp>
      <p:sp>
        <p:nvSpPr>
          <p:cNvPr id="56334" name="Rectangle 2062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3810000" cy="2438400"/>
          </a:xfrm>
        </p:spPr>
        <p:txBody>
          <a:bodyPr/>
          <a:lstStyle/>
          <a:p>
            <a:r>
              <a:rPr lang="en-US" altLang="en-US" sz="2800"/>
              <a:t>Dropper bottles</a:t>
            </a:r>
          </a:p>
          <a:p>
            <a:r>
              <a:rPr lang="en-US" altLang="en-US" sz="2800"/>
              <a:t>Empty soap dispenser</a:t>
            </a:r>
          </a:p>
          <a:p>
            <a:r>
              <a:rPr lang="en-US" altLang="en-US" sz="2800"/>
              <a:t>Small graduated cylinder</a:t>
            </a:r>
          </a:p>
          <a:p>
            <a:endParaRPr lang="en-US" altLang="en-US" sz="2800"/>
          </a:p>
        </p:txBody>
      </p:sp>
      <p:pic>
        <p:nvPicPr>
          <p:cNvPr id="56326" name="Picture 2054" descr="D:\2002 Coaches Clinic\Pictures\repipetter from af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200"/>
            <a:ext cx="29479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3" name="Picture 2061" descr="D:\2002 Coaches Clinic\Pictures\close up repipett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0"/>
            <a:ext cx="3581400" cy="2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B5458-BCB0-4A0A-9968-7292B5F4E55B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174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 usage of pH paper</a:t>
            </a:r>
          </a:p>
        </p:txBody>
      </p:sp>
      <p:sp>
        <p:nvSpPr>
          <p:cNvPr id="174083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/>
              <a:t>pH hydronium paper</a:t>
            </a:r>
          </a:p>
          <a:p>
            <a:r>
              <a:rPr lang="en-US" altLang="en-US" sz="2800"/>
              <a:t>Cut into small pieces that will fit into container for testing</a:t>
            </a:r>
          </a:p>
        </p:txBody>
      </p:sp>
      <p:pic>
        <p:nvPicPr>
          <p:cNvPr id="174085" name="Picture 1029" descr="D:\2002 Coaches Clinic\Pictures\phPaper.jpg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87550"/>
            <a:ext cx="3810000" cy="39481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15096-4D5A-4F15-B36E-8A23535B435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 Usage of pH paper</a:t>
            </a:r>
          </a:p>
        </p:txBody>
      </p:sp>
      <p:sp>
        <p:nvSpPr>
          <p:cNvPr id="686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Do not place pH paper in a solution</a:t>
            </a:r>
          </a:p>
          <a:p>
            <a:r>
              <a:rPr lang="en-US" altLang="en-US" sz="2800"/>
              <a:t>Use the tip of a stirring rod to spot a small piece of pH paper</a:t>
            </a:r>
          </a:p>
          <a:p>
            <a:r>
              <a:rPr lang="en-US" altLang="en-US" sz="2800"/>
              <a:t>Read pH immediately</a:t>
            </a:r>
          </a:p>
        </p:txBody>
      </p:sp>
      <p:pic>
        <p:nvPicPr>
          <p:cNvPr id="68614" name="Picture 6" descr="D:\2002 Coaches Clinic\Pictures\pH paper correct 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371600"/>
            <a:ext cx="26193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AFE0A-9C7F-4BE1-9410-215B79FD2354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 Chart for testing sample</a:t>
            </a:r>
          </a:p>
        </p:txBody>
      </p: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1828800" y="1600200"/>
          <a:ext cx="5605463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Document" r:id="rId3" imgW="5605920" imgH="4582080" progId="Word.Document.8">
                  <p:embed/>
                </p:oleObj>
              </mc:Choice>
              <mc:Fallback>
                <p:oleObj name="Document" r:id="rId3" imgW="5605920" imgH="458208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5605463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A106C-E90D-49A3-99C4-D2566A908A8D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Testing Various Powders</a:t>
            </a:r>
          </a:p>
        </p:txBody>
      </p:sp>
      <p:sp>
        <p:nvSpPr>
          <p:cNvPr id="66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Across each spot plate</a:t>
            </a:r>
          </a:p>
          <a:p>
            <a:r>
              <a:rPr lang="en-US" altLang="en-US"/>
              <a:t>Water, 1M HCl, 1M NaOH, 2-propanol</a:t>
            </a:r>
            <a:r>
              <a:rPr lang="en-US" altLang="en-US" sz="2400"/>
              <a:t>(isopropyl alcohol)</a:t>
            </a:r>
            <a:r>
              <a:rPr lang="en-US" altLang="en-US"/>
              <a:t>, methanol</a:t>
            </a:r>
          </a:p>
          <a:p>
            <a:r>
              <a:rPr lang="en-US" altLang="en-US"/>
              <a:t>Second row: pH paper</a:t>
            </a:r>
          </a:p>
          <a:p>
            <a:r>
              <a:rPr lang="en-US" altLang="en-US"/>
              <a:t>Third row:  </a:t>
            </a:r>
            <a:r>
              <a:rPr lang="en-US" altLang="en-US" sz="2800"/>
              <a:t>2 drops Ca(NO</a:t>
            </a:r>
            <a:r>
              <a:rPr lang="en-US" altLang="en-US" sz="2800" baseline="-25000"/>
              <a:t>3</a:t>
            </a:r>
            <a:r>
              <a:rPr lang="en-US" altLang="en-US" sz="2800"/>
              <a:t>)</a:t>
            </a:r>
            <a:r>
              <a:rPr lang="en-US" altLang="en-US" sz="2800" baseline="-25000"/>
              <a:t>2</a:t>
            </a:r>
            <a:endParaRPr lang="en-US" altLang="en-US" sz="2800"/>
          </a:p>
          <a:p>
            <a:pPr lvl="2">
              <a:buFont typeface="Wingdings" pitchFamily="2" charset="2"/>
              <a:buNone/>
            </a:pPr>
            <a:r>
              <a:rPr lang="en-US" altLang="en-US" sz="2800"/>
              <a:t>              2 drops Ba(NO</a:t>
            </a:r>
            <a:r>
              <a:rPr lang="en-US" altLang="en-US" sz="2800" baseline="-25000"/>
              <a:t>3</a:t>
            </a:r>
            <a:r>
              <a:rPr lang="en-US" altLang="en-US" sz="2800"/>
              <a:t>)</a:t>
            </a:r>
            <a:r>
              <a:rPr lang="en-US" altLang="en-US" sz="2800" baseline="-25000"/>
              <a:t>2</a:t>
            </a:r>
          </a:p>
          <a:p>
            <a:pPr lvl="2">
              <a:buFont typeface="Wingdings" pitchFamily="2" charset="2"/>
              <a:buNone/>
            </a:pPr>
            <a:r>
              <a:rPr lang="en-US" altLang="en-US" sz="2800"/>
              <a:t>              2 drops AgNO</a:t>
            </a:r>
            <a:r>
              <a:rPr lang="en-US" altLang="en-US" sz="2800" baseline="-25000"/>
              <a:t>3</a:t>
            </a:r>
            <a:endParaRPr lang="en-US" altLang="en-US" sz="2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E5D11-5227-4F1E-8C1C-B776EBF18D24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Testing Various White Powders</a:t>
            </a:r>
          </a:p>
        </p:txBody>
      </p:sp>
      <p:pic>
        <p:nvPicPr>
          <p:cNvPr id="64517" name="Picture 5" descr="D:\2002 Coaches Clinic\Pictures\Al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905125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762000" y="3429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Alum</a:t>
            </a:r>
          </a:p>
        </p:txBody>
      </p:sp>
      <p:pic>
        <p:nvPicPr>
          <p:cNvPr id="64519" name="Picture 7" descr="D:\2002 Coaches Clinic\Pictures\Aspir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2700338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3962400" y="34290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Aspirin</a:t>
            </a:r>
          </a:p>
        </p:txBody>
      </p:sp>
      <p:pic>
        <p:nvPicPr>
          <p:cNvPr id="64521" name="Picture 9" descr="D:\2002 Coaches Clinic\Pictures\BakingPowd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676400"/>
            <a:ext cx="2700337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858000" y="34290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Baking Powder</a:t>
            </a:r>
          </a:p>
        </p:txBody>
      </p:sp>
      <p:pic>
        <p:nvPicPr>
          <p:cNvPr id="64523" name="Picture 11" descr="D:\2002 Coaches Clinic\Pictures\Bora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2895600" cy="161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990600" y="56388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Borax</a:t>
            </a:r>
          </a:p>
        </p:txBody>
      </p:sp>
      <p:pic>
        <p:nvPicPr>
          <p:cNvPr id="64525" name="Picture 13" descr="D:\2002 Coaches Clinic\Pictures\chalk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886200"/>
            <a:ext cx="26670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4191000" y="5638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Chalk</a:t>
            </a:r>
          </a:p>
        </p:txBody>
      </p:sp>
      <p:pic>
        <p:nvPicPr>
          <p:cNvPr id="64527" name="Picture 15" descr="D:\2002 Coaches Clinic\Pictures\citricaci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3886200"/>
            <a:ext cx="2738437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7086600" y="5791200"/>
            <a:ext cx="160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Citric acid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81C4-92D2-4D1F-9911-C1A5C8AB4238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5120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r>
              <a:rPr lang="en-US" altLang="en-US" sz="3600"/>
              <a:t>Can’t Judge a Powder by Its Color</a:t>
            </a:r>
          </a:p>
        </p:txBody>
      </p:sp>
      <p:sp>
        <p:nvSpPr>
          <p:cNvPr id="51203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team of up to 2 students</a:t>
            </a:r>
          </a:p>
          <a:p>
            <a:pPr>
              <a:lnSpc>
                <a:spcPct val="90000"/>
              </a:lnSpc>
            </a:pPr>
            <a:r>
              <a:rPr lang="en-US" altLang="en-US"/>
              <a:t>50 minutes time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Subdivided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25-35 minutes for testing</a:t>
            </a:r>
          </a:p>
          <a:p>
            <a:pPr lvl="3">
              <a:lnSpc>
                <a:spcPct val="90000"/>
              </a:lnSpc>
            </a:pPr>
            <a:r>
              <a:rPr lang="en-US" altLang="en-US"/>
              <a:t>Students might want to think about working individually</a:t>
            </a:r>
          </a:p>
          <a:p>
            <a:pPr lvl="2">
              <a:lnSpc>
                <a:spcPct val="90000"/>
              </a:lnSpc>
            </a:pPr>
            <a:r>
              <a:rPr lang="en-US" altLang="en-US"/>
              <a:t>25-30 minutes for questions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FF0000"/>
                </a:solidFill>
              </a:rPr>
              <a:t>2004 changes noted in red</a:t>
            </a:r>
          </a:p>
          <a:p>
            <a:pPr>
              <a:lnSpc>
                <a:spcPct val="90000"/>
              </a:lnSpc>
            </a:pPr>
            <a:r>
              <a:rPr lang="en-US" altLang="en-US">
                <a:solidFill>
                  <a:srgbClr val="CC0099"/>
                </a:solidFill>
              </a:rPr>
              <a:t>No flame testing will be done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5F17E-67CD-4169-8DE8-6A73BB6E752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Testing Various White Powders</a:t>
            </a:r>
          </a:p>
        </p:txBody>
      </p:sp>
      <p:pic>
        <p:nvPicPr>
          <p:cNvPr id="65543" name="Picture 7" descr="D:\2002 Coaches Clinic\Pictures\EpsonSa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57350"/>
            <a:ext cx="29718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4" name="Text Box 8"/>
          <p:cNvSpPr txBox="1">
            <a:spLocks noChangeArrowheads="1"/>
          </p:cNvSpPr>
          <p:nvPr/>
        </p:nvSpPr>
        <p:spPr bwMode="auto">
          <a:xfrm>
            <a:off x="838200" y="3429000"/>
            <a:ext cx="243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Epsom Salt</a:t>
            </a:r>
          </a:p>
        </p:txBody>
      </p:sp>
      <p:pic>
        <p:nvPicPr>
          <p:cNvPr id="65545" name="Picture 9" descr="D:\2002 Coaches Clinic\Pictures\sug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2590800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4343400" y="3429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Sugar</a:t>
            </a:r>
          </a:p>
        </p:txBody>
      </p:sp>
      <p:pic>
        <p:nvPicPr>
          <p:cNvPr id="65547" name="Picture 11" descr="D:\2002 Coaches Clinic\Pictures\TableSa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528888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6553200" y="3429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Table salt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8304B-3A81-44CE-B88D-2F6F2D396DFE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727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Conductivities</a:t>
            </a:r>
          </a:p>
        </p:txBody>
      </p:sp>
      <p:pic>
        <p:nvPicPr>
          <p:cNvPr id="72709" name="Picture 1029" descr="D:\2002 Coaches Clinic\Pictures\AlumCond.jpg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752600"/>
            <a:ext cx="2392363" cy="335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10" name="Text Box 1030"/>
          <p:cNvSpPr txBox="1">
            <a:spLocks noChangeArrowheads="1"/>
          </p:cNvSpPr>
          <p:nvPr/>
        </p:nvSpPr>
        <p:spPr bwMode="auto">
          <a:xfrm>
            <a:off x="838200" y="5410200"/>
            <a:ext cx="2743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 solution showing conductivity</a:t>
            </a:r>
          </a:p>
        </p:txBody>
      </p:sp>
      <p:pic>
        <p:nvPicPr>
          <p:cNvPr id="72711" name="Picture 1031" descr="D:\2002 Coaches Clinic\Pictures\AspirinC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2379663" cy="327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2" name="Text Box 1032"/>
          <p:cNvSpPr txBox="1">
            <a:spLocks noChangeArrowheads="1"/>
          </p:cNvSpPr>
          <p:nvPr/>
        </p:nvSpPr>
        <p:spPr bwMode="auto">
          <a:xfrm>
            <a:off x="4876800" y="5410200"/>
            <a:ext cx="3505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 solution showing little conductivity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32D5C-F497-4F86-B83D-D12635F83106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Testing Various Colored Powders</a:t>
            </a:r>
          </a:p>
        </p:txBody>
      </p:sp>
      <p:pic>
        <p:nvPicPr>
          <p:cNvPr id="71685" name="Picture 5" descr="D:\2002 Coaches Clinic\Pictures\coppersulf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3071813" cy="19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6" name="Picture 6" descr="D:\2002 Coaches Clinic\Pictures\coppersulfateCo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62400"/>
            <a:ext cx="1776413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2819400" y="39624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Copper sulfate</a:t>
            </a:r>
          </a:p>
        </p:txBody>
      </p:sp>
      <p:pic>
        <p:nvPicPr>
          <p:cNvPr id="71688" name="Picture 8" descr="D:\2002 Coaches Clinic\Pictures\ferrousammoniumsulfa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71600"/>
            <a:ext cx="4267200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9" name="Picture 9" descr="D:\2002 Coaches Clinic\Pictures\ferrousammoniumsulfateCo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962400"/>
            <a:ext cx="1892300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4572000" y="4343400"/>
            <a:ext cx="1905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Ferrous ammonium sulfate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533400"/>
          </a:xfrm>
        </p:spPr>
        <p:txBody>
          <a:bodyPr/>
          <a:lstStyle/>
          <a:p>
            <a:r>
              <a:rPr lang="en-US" altLang="en-US"/>
              <a:t>Summarizing:</a:t>
            </a:r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1528763" y="1397000"/>
          <a:ext cx="60864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4" name="Document" r:id="rId3" imgW="6086520" imgH="4064040" progId="Word.Document.8">
                  <p:embed/>
                </p:oleObj>
              </mc:Choice>
              <mc:Fallback>
                <p:oleObj name="Document" r:id="rId3" imgW="6086520" imgH="406404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397000"/>
                        <a:ext cx="6086475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0" y="1174750"/>
          <a:ext cx="8751888" cy="568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5" name="Document" r:id="rId5" imgW="8752320" imgH="5684040" progId="Word.Document.8">
                  <p:embed/>
                </p:oleObj>
              </mc:Choice>
              <mc:Fallback>
                <p:oleObj name="Document" r:id="rId5" imgW="8752320" imgH="5684040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74750"/>
                        <a:ext cx="8751888" cy="568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29EDB-C0BC-4258-B3B6-78E013878F93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Scoring the Event</a:t>
            </a:r>
          </a:p>
        </p:txBody>
      </p:sp>
      <p:sp>
        <p:nvSpPr>
          <p:cNvPr id="2662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The judge:</a:t>
            </a:r>
          </a:p>
          <a:p>
            <a:pPr lvl="1"/>
            <a:r>
              <a:rPr lang="en-US" altLang="en-US"/>
              <a:t> will collect the samples and the pens.</a:t>
            </a:r>
          </a:p>
          <a:p>
            <a:pPr lvl="1"/>
            <a:r>
              <a:rPr lang="en-US" altLang="en-US"/>
              <a:t>issue pencils.</a:t>
            </a:r>
          </a:p>
          <a:p>
            <a:pPr lvl="1"/>
            <a:r>
              <a:rPr lang="en-US" altLang="en-US"/>
              <a:t> provide the students with the questions</a:t>
            </a:r>
          </a:p>
        </p:txBody>
      </p:sp>
      <p:sp>
        <p:nvSpPr>
          <p:cNvPr id="266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Students will be told: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to write and circle the question number in the column on the right hand side of the observation sheet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Any remembered answers are to be written below the observations written in pen.   The question number should be written and circled in the right hand column as before.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0043B-5C84-4EEF-A5A1-25167FBB3CE4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Questions:</a:t>
            </a:r>
          </a:p>
        </p:txBody>
      </p:sp>
      <p:sp>
        <p:nvSpPr>
          <p:cNvPr id="296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3810000" cy="49530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 sz="2400"/>
              <a:t>What do the crystals look like?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 sz="2000"/>
              <a:t>Are they:</a:t>
            </a:r>
          </a:p>
          <a:p>
            <a:pPr marL="1371600" lvl="2" indent="-457200">
              <a:buFont typeface="Wingdings" pitchFamily="2" charset="2"/>
              <a:buAutoNum type="alphaLcPeriod"/>
            </a:pPr>
            <a:r>
              <a:rPr lang="en-US" altLang="en-US" sz="1800"/>
              <a:t> colored, </a:t>
            </a:r>
          </a:p>
          <a:p>
            <a:pPr marL="1371600" lvl="2" indent="-457200">
              <a:buFont typeface="Wingdings" pitchFamily="2" charset="2"/>
              <a:buAutoNum type="alphaLcPeriod"/>
            </a:pPr>
            <a:r>
              <a:rPr lang="en-US" altLang="en-US" sz="1800"/>
              <a:t>white,</a:t>
            </a:r>
          </a:p>
          <a:p>
            <a:pPr marL="1371600" lvl="2" indent="-457200">
              <a:buFont typeface="Wingdings" pitchFamily="2" charset="2"/>
              <a:buAutoNum type="alphaLcPeriod"/>
            </a:pPr>
            <a:r>
              <a:rPr lang="en-US" altLang="en-US" sz="1800"/>
              <a:t> clear?</a:t>
            </a:r>
          </a:p>
          <a:p>
            <a:pPr marL="990600" lvl="1" indent="-533400">
              <a:buSzTx/>
              <a:buFont typeface="Wingdings" pitchFamily="2" charset="2"/>
              <a:buAutoNum type="alphaLcPeriod" startAt="2"/>
            </a:pPr>
            <a:r>
              <a:rPr lang="en-US" altLang="en-US" sz="2000"/>
              <a:t>Definition of hygroscopic:</a:t>
            </a:r>
          </a:p>
          <a:p>
            <a:pPr marL="990600" lvl="1" indent="-533400">
              <a:buSzTx/>
              <a:buFont typeface="Wingdings" pitchFamily="2" charset="2"/>
              <a:buNone/>
            </a:pPr>
            <a:r>
              <a:rPr lang="en-US" altLang="en-US" sz="2000"/>
              <a:t>A substance having a tendency to absorb water from the atmosphere and become damp, but not form a solution</a:t>
            </a:r>
          </a:p>
        </p:txBody>
      </p:sp>
      <p:sp>
        <p:nvSpPr>
          <p:cNvPr id="2970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914400" lvl="1" indent="-457200">
              <a:buSzTx/>
              <a:buFont typeface="Wingdings" pitchFamily="2" charset="2"/>
              <a:buAutoNum type="alphaLcPeriod" startAt="3"/>
            </a:pPr>
            <a:r>
              <a:rPr lang="en-US" altLang="en-US"/>
              <a:t>Do the crystals seem to absorb water from the air?</a:t>
            </a:r>
          </a:p>
          <a:p>
            <a:pPr marL="914400" lvl="1" indent="-457200">
              <a:buSzTx/>
              <a:buFont typeface="Wingdings" pitchFamily="2" charset="2"/>
              <a:buAutoNum type="alphaLcPeriod" startAt="3"/>
            </a:pPr>
            <a:r>
              <a:rPr lang="en-US" altLang="en-US"/>
              <a:t>Or, were the crystals hygroscopic?</a:t>
            </a:r>
          </a:p>
          <a:p>
            <a:pPr marL="533400" indent="-533400">
              <a:buSzTx/>
              <a:buFont typeface="Wingdings" pitchFamily="2" charset="2"/>
              <a:buAutoNum type="alphaLcPeriod" startAt="2"/>
            </a:pPr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748AF-9616-427A-A583-F91F57F825BD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177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Questions:</a:t>
            </a:r>
          </a:p>
        </p:txBody>
      </p:sp>
      <p:sp>
        <p:nvSpPr>
          <p:cNvPr id="117763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en-US" altLang="en-US" sz="2800"/>
              <a:t>Density: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altLang="en-US" sz="2400"/>
              <a:t>D = m/v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altLang="en-US" sz="2400"/>
              <a:t>Using a graduated cylinder: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/>
              <a:t>The judge would have to provide a balance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altLang="en-US" sz="2000"/>
              <a:t>What is the calculated density of the solid?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arenR"/>
            </a:pPr>
            <a:endParaRPr lang="en-US" altLang="en-US" sz="20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/>
              <a:t>Some potential thought questions:  The students would probably answer these as additional questions.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altLang="en-US" sz="2000"/>
              <a:t>How many grams  would 2mL of the solid weigh?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arenR"/>
            </a:pPr>
            <a:r>
              <a:rPr lang="en-US" altLang="en-US" sz="2000"/>
              <a:t>How many mL would 3 grams occupy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/>
            </a:pPr>
            <a:endParaRPr lang="en-US" altLang="en-US" sz="24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696B5-25E1-4F96-B61B-5A4B04ABBFE5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Questions:</a:t>
            </a:r>
          </a:p>
        </p:txBody>
      </p:sp>
      <p:sp>
        <p:nvSpPr>
          <p:cNvPr id="1187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2"/>
            </a:pPr>
            <a:r>
              <a:rPr lang="en-US" altLang="en-US"/>
              <a:t>Density cont:	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Relative density using a solvent:</a:t>
            </a:r>
          </a:p>
          <a:p>
            <a:pPr marL="1371600" lvl="2" indent="-457200">
              <a:lnSpc>
                <a:spcPct val="90000"/>
              </a:lnSpc>
              <a:buSzTx/>
              <a:buFont typeface="Wingdings" pitchFamily="2" charset="2"/>
              <a:buAutoNum type="alphaLcPeriod"/>
            </a:pPr>
            <a:r>
              <a:rPr lang="en-US" altLang="en-US"/>
              <a:t>Does the solid sink or float in the solvent supplied by the judge?</a:t>
            </a:r>
          </a:p>
          <a:p>
            <a:pPr marL="1371600" lvl="2" indent="-457200">
              <a:lnSpc>
                <a:spcPct val="90000"/>
              </a:lnSpc>
              <a:buSzTx/>
              <a:buFont typeface="Wingdings" pitchFamily="2" charset="2"/>
              <a:buAutoNum type="alphaLcPeriod"/>
            </a:pPr>
            <a:r>
              <a:rPr lang="en-US" altLang="en-US"/>
              <a:t>Is the solid more or less dense than the solvent supplied by the judge?</a:t>
            </a:r>
          </a:p>
          <a:p>
            <a:pPr marL="1371600" lvl="2" indent="-457200">
              <a:lnSpc>
                <a:spcPct val="90000"/>
              </a:lnSpc>
              <a:buSzTx/>
              <a:buFont typeface="Wingdings" pitchFamily="2" charset="2"/>
              <a:buAutoNum type="alphaLcPeriod"/>
            </a:pPr>
            <a:r>
              <a:rPr lang="en-US" altLang="en-US"/>
              <a:t>Potential solvents:</a:t>
            </a:r>
          </a:p>
          <a:p>
            <a:pPr marL="1752600" lvl="3" indent="-381000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en-US" altLang="en-US"/>
              <a:t>Hexane d = 0.6591</a:t>
            </a:r>
          </a:p>
          <a:p>
            <a:pPr marL="1752600" lvl="3" indent="-381000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en-US" altLang="en-US"/>
              <a:t>Methanol d = 0.8100  wood alcohol, methyl alcohol</a:t>
            </a:r>
          </a:p>
          <a:p>
            <a:pPr marL="1752600" lvl="3" indent="-381000">
              <a:lnSpc>
                <a:spcPct val="90000"/>
              </a:lnSpc>
              <a:buSzTx/>
              <a:buFont typeface="Wingdings" pitchFamily="2" charset="2"/>
              <a:buAutoNum type="arabicPeriod"/>
            </a:pPr>
            <a:r>
              <a:rPr lang="en-US" altLang="en-US"/>
              <a:t>Ligroin d = 0.850- 0.870  painter’s naphtha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/>
            </a:pPr>
            <a:endParaRPr lang="en-US" altLang="en-US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2"/>
            </a:pPr>
            <a:endParaRPr lang="en-US" altLang="en-US"/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A2EB5-7972-4F86-AFF7-575C22584FD6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17715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Questions:</a:t>
            </a:r>
          </a:p>
        </p:txBody>
      </p:sp>
      <p:sp>
        <p:nvSpPr>
          <p:cNvPr id="177155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3"/>
            </a:pPr>
            <a:r>
              <a:rPr lang="en-US" altLang="en-US"/>
              <a:t>Solubility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/>
              <a:t>Definition:  The mass of a solid substance that can be dissolved in 100 g. of solvent to form a saturated solution.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/>
              <a:t>Most ionic compounds are soluble in water by undergoing the process of solvation.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/>
              <a:t>Most covalent compounds will not be soluble in water.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93E87-30C1-428A-B6D2-BDF83F0B6275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Questions:</a:t>
            </a:r>
          </a:p>
        </p:txBody>
      </p:sp>
      <p:sp>
        <p:nvSpPr>
          <p:cNvPr id="11366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3"/>
            </a:pPr>
            <a:r>
              <a:rPr lang="en-US" altLang="en-US"/>
              <a:t>Solubility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Is the substance soluble, totally, partially, little, or not soluble?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Is the substance soluble in the extra solvent the judge provided?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Is the substance more or less soluble in either HCl or NaOH than it was in water?</a:t>
            </a:r>
          </a:p>
          <a:p>
            <a:pPr marL="609600" indent="-609600"/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E6459-7A4A-4A40-97A7-1B825229436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Safety in the Laboratory</a:t>
            </a:r>
          </a:p>
        </p:txBody>
      </p:sp>
      <p:sp>
        <p:nvSpPr>
          <p:cNvPr id="204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/>
              <a:t>Students </a:t>
            </a:r>
            <a:r>
              <a:rPr lang="en-US" altLang="en-US">
                <a:solidFill>
                  <a:schemeClr val="tx2"/>
                </a:solidFill>
              </a:rPr>
              <a:t>must</a:t>
            </a:r>
            <a:r>
              <a:rPr lang="en-US" altLang="en-US"/>
              <a:t> bring and wear:</a:t>
            </a:r>
          </a:p>
          <a:p>
            <a:pPr lvl="1"/>
            <a:r>
              <a:rPr lang="en-US" altLang="en-US"/>
              <a:t>Aprons or lab coats</a:t>
            </a:r>
          </a:p>
          <a:p>
            <a:pPr lvl="1"/>
            <a:r>
              <a:rPr lang="en-US" altLang="en-US"/>
              <a:t>OSHA approved splash goggles with indirect vents.</a:t>
            </a:r>
          </a:p>
          <a:p>
            <a:r>
              <a:rPr lang="en-US" altLang="en-US"/>
              <a:t>No tasting</a:t>
            </a:r>
          </a:p>
          <a:p>
            <a:r>
              <a:rPr lang="en-US" altLang="en-US"/>
              <a:t>Or touching of powders is allowed</a:t>
            </a:r>
          </a:p>
        </p:txBody>
      </p:sp>
      <p:sp>
        <p:nvSpPr>
          <p:cNvPr id="20484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>
                <a:solidFill>
                  <a:srgbClr val="CC0099"/>
                </a:solidFill>
              </a:rPr>
              <a:t>No open toed shoes may be worn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53B5A-82EF-45DF-A800-57250E97B64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1469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Questions:</a:t>
            </a:r>
          </a:p>
        </p:txBody>
      </p:sp>
      <p:sp>
        <p:nvSpPr>
          <p:cNvPr id="114691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n-US" altLang="en-US" sz="2800"/>
              <a:t>Temperature Change:  The judge would have to provide a thermometer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altLang="en-US" sz="2400"/>
              <a:t>This must be done only with the aqueous solution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altLang="en-US" sz="2400"/>
              <a:t>Need a larger sample size to obtain measurable results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altLang="en-US" sz="2400"/>
              <a:t>Definitions:</a:t>
            </a:r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/>
              <a:t>Exothermic: a reaction that gives out heat to its surroundings, </a:t>
            </a:r>
            <a:r>
              <a:rPr lang="en-US" altLang="en-US" sz="2000">
                <a:sym typeface="Symbol" pitchFamily="18" charset="2"/>
              </a:rPr>
              <a:t>H is negative, because the system loses heat.</a:t>
            </a:r>
            <a:endParaRPr lang="en-US" altLang="en-US" sz="200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2000"/>
              <a:t>Endothermic:  a reaction that takes in heat from its surroundings, </a:t>
            </a:r>
            <a:r>
              <a:rPr lang="en-US" altLang="en-US" sz="2000">
                <a:sym typeface="Symbol" pitchFamily="18" charset="2"/>
              </a:rPr>
              <a:t>H is positive, because the system gains heat</a:t>
            </a:r>
            <a:endParaRPr lang="en-US" altLang="en-US"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2DFFD-7CA8-4B2F-AC6C-9585DAF5E403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1981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Questions:</a:t>
            </a:r>
          </a:p>
        </p:txBody>
      </p:sp>
      <p:sp>
        <p:nvSpPr>
          <p:cNvPr id="119811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4"/>
            </a:pPr>
            <a:r>
              <a:rPr lang="en-US" altLang="en-US" sz="2800"/>
              <a:t>Temperature Change: cont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altLang="en-US" sz="2400"/>
              <a:t>What was the temperature of the water (before the powder was added)? 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altLang="en-US" sz="2400"/>
              <a:t>What was the temperature of the solution after the powder was added?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altLang="en-US" sz="2400"/>
              <a:t>Did the temperature of the water increase or decrease when the powder was added?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altLang="en-US" sz="2400"/>
              <a:t>What was the temperature change for the solution after the powder was added?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altLang="en-US" sz="2400"/>
              <a:t>Was the process of dissolving endothermic or exothermic?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arenR"/>
            </a:pPr>
            <a:endParaRPr lang="en-US" altLang="en-US" sz="2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5AEA2-7165-45EB-B95B-6C3FA9E62630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15714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Questions:</a:t>
            </a:r>
          </a:p>
        </p:txBody>
      </p:sp>
      <p:sp>
        <p:nvSpPr>
          <p:cNvPr id="115715" name="Rectangle 2051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5"/>
            </a:pPr>
            <a:r>
              <a:rPr lang="en-US" altLang="en-US"/>
              <a:t>Conductivity: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The SI unit for conductivity is Siemens (S).  The scales on various devices will vary.  The most important property of a conductor is the amount of current it will carry when a voltage is applied.  Conductance is the inverse of resistance. 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	Conductance = S= 1/ohm.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Electrolyte:  Any compound which in solution conducts electric current.  The solvent is usually water.  Adjectives to describe electrolytes include: strong, weak, non.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altLang="en-US" sz="20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Always test the solution of the powder in water (aqueous solution).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Do not test powder with NaOH or HCl.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5379B-2D55-4F65-B803-A23514DCB3AC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Questions:</a:t>
            </a:r>
          </a:p>
        </p:txBody>
      </p:sp>
      <p:sp>
        <p:nvSpPr>
          <p:cNvPr id="1208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0" hangingPunct="0">
              <a:spcBef>
                <a:spcPct val="0"/>
              </a:spcBef>
              <a:buClrTx/>
              <a:buSzTx/>
              <a:buFontTx/>
              <a:buAutoNum type="arabicPeriod" startAt="5"/>
            </a:pPr>
            <a:r>
              <a:rPr lang="en-US" altLang="en-US"/>
              <a:t>Conductivity: cont</a:t>
            </a:r>
          </a:p>
          <a:p>
            <a:pPr marL="990600" lvl="1" indent="-533400">
              <a:buFont typeface="Wingdings" pitchFamily="2" charset="2"/>
              <a:buAutoNum type="alphaLcParenR"/>
            </a:pPr>
            <a:r>
              <a:rPr lang="en-US" altLang="en-US"/>
              <a:t>Did the aqueous solution conduct electricity?</a:t>
            </a:r>
          </a:p>
          <a:p>
            <a:pPr marL="990600" lvl="1" indent="-533400">
              <a:buFont typeface="Wingdings" pitchFamily="2" charset="2"/>
              <a:buAutoNum type="alphaLcParenR"/>
            </a:pPr>
            <a:r>
              <a:rPr lang="en-US" altLang="en-US"/>
              <a:t>Was the aqueous solution a strong, weak or non electrolyte?</a:t>
            </a:r>
          </a:p>
          <a:p>
            <a:pPr marL="609600" indent="-609600"/>
            <a:endParaRPr lang="en-US" alt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F54B6-F1E1-4A9D-ACE1-67A6E8326A29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Potential Questions:</a:t>
            </a:r>
          </a:p>
        </p:txBody>
      </p:sp>
      <p:sp>
        <p:nvSpPr>
          <p:cNvPr id="12185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5257800" cy="4114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 startAt="6"/>
            </a:pPr>
            <a:r>
              <a:rPr lang="en-US" altLang="en-US"/>
              <a:t>pH of the solution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altLang="en-US" sz="2000"/>
              <a:t>Only test aqueous solution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/>
            </a:pPr>
            <a:r>
              <a:rPr lang="en-US" altLang="en-US" sz="2000"/>
              <a:t>Correct use of pH paper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AutoNum type="alphaLcPeriod"/>
            </a:pPr>
            <a:endParaRPr lang="en-US" altLang="en-US" sz="20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Definitions: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Acidic solutions have a pH &lt;7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000"/>
              <a:t>Basic solutions have a pH &gt;7</a:t>
            </a:r>
          </a:p>
          <a:p>
            <a:pPr marL="609600" indent="-609600">
              <a:lnSpc>
                <a:spcPct val="90000"/>
              </a:lnSpc>
            </a:pPr>
            <a:endParaRPr lang="en-US" altLang="en-US" sz="200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altLang="en-US" sz="2400"/>
              <a:t>What is the pH of the  aqueous solution?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LcParenR"/>
            </a:pPr>
            <a:r>
              <a:rPr lang="en-US" altLang="en-US" sz="2400"/>
              <a:t>Was the aqueous solution acidic or basic?</a:t>
            </a:r>
          </a:p>
        </p:txBody>
      </p:sp>
      <p:pic>
        <p:nvPicPr>
          <p:cNvPr id="121862" name="Picture 6" descr="D:\2002 Coaches Clinic\Pictures\pH paper correct use.jpg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905000"/>
            <a:ext cx="21113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8A535-AFBC-4CD0-906F-1D9FFB1B184E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Questions:</a:t>
            </a:r>
          </a:p>
        </p:txBody>
      </p:sp>
      <p:sp>
        <p:nvSpPr>
          <p:cNvPr id="307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7"/>
            </a:pPr>
            <a:r>
              <a:rPr lang="en-US" altLang="en-US"/>
              <a:t>Reaction with HCl or NaOH: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Is there any gas produced?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What is the odor of any gas?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Is there any color change?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Is there any precipitate formed?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Is the substance more or less soluble in either HCl or NaOH than it was in water?</a:t>
            </a:r>
          </a:p>
          <a:p>
            <a:pPr marL="990600" lvl="1" indent="-533400">
              <a:buFont typeface="Wingdings" pitchFamily="2" charset="2"/>
              <a:buAutoNum type="alphaLcPeriod"/>
            </a:pPr>
            <a:endParaRPr lang="en-US" alt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C8DBB-3F2E-40E8-B37A-5B1B81176FA0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 with other reagents</a:t>
            </a:r>
          </a:p>
        </p:txBody>
      </p:sp>
      <p:sp>
        <p:nvSpPr>
          <p:cNvPr id="130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8"/>
            </a:pPr>
            <a:r>
              <a:rPr lang="en-US" altLang="en-US"/>
              <a:t>Test solubility of powder in other reagents supplied.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Judge should indicate which reagent to use if there is more than 1 reagent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Is the substance soluble in the extra solvent the judge provided?</a:t>
            </a:r>
          </a:p>
          <a:p>
            <a:pPr marL="1371600" lvl="2" indent="-457200">
              <a:buFont typeface="Wingdings" pitchFamily="2" charset="2"/>
              <a:buAutoNum type="arabicParenR"/>
            </a:pPr>
            <a:r>
              <a:rPr lang="en-US" altLang="en-US"/>
              <a:t>What might this indicate about the bonding in the powder?</a:t>
            </a:r>
          </a:p>
          <a:p>
            <a:pPr marL="990600" lvl="1" indent="-533400">
              <a:buFont typeface="Wingdings" pitchFamily="2" charset="2"/>
              <a:buAutoNum type="arabicPeriod"/>
            </a:pPr>
            <a:endParaRPr lang="en-US" alt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DCE2-54B5-42CA-A35C-BBEEBBDDB2A0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 with other reagents</a:t>
            </a:r>
          </a:p>
        </p:txBody>
      </p:sp>
      <p:sp>
        <p:nvSpPr>
          <p:cNvPr id="133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9"/>
            </a:pPr>
            <a:r>
              <a:rPr lang="en-US" altLang="en-US"/>
              <a:t>Test for precipitate formation with addition a precipitation reagent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Judge should indicate reagent, if more than one reagent is available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Judge should tell students how much reagent to add</a:t>
            </a:r>
          </a:p>
          <a:p>
            <a:pPr marL="990600" lvl="1" indent="-533400">
              <a:buFont typeface="Wingdings" pitchFamily="2" charset="2"/>
              <a:buAutoNum type="alphaLcPeriod"/>
            </a:pPr>
            <a:endParaRPr lang="en-US" altLang="en-US"/>
          </a:p>
          <a:p>
            <a:pPr marL="990600" lvl="1" indent="-533400">
              <a:buFont typeface="Wingdings" pitchFamily="2" charset="2"/>
              <a:buAutoNum type="alphaLcPeriod"/>
            </a:pPr>
            <a:endParaRPr lang="en-US" alt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7C7C6-3B08-46E8-A457-E77DE6C95F17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Potential Questions with other reagents</a:t>
            </a:r>
          </a:p>
        </p:txBody>
      </p:sp>
      <p:sp>
        <p:nvSpPr>
          <p:cNvPr id="178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9"/>
            </a:pPr>
            <a:r>
              <a:rPr lang="en-US" altLang="en-US"/>
              <a:t>Test for precipitate formation, cont.</a:t>
            </a:r>
          </a:p>
          <a:p>
            <a:pPr marL="990600" lvl="1" indent="-533400">
              <a:buFont typeface="Wingdings" pitchFamily="2" charset="2"/>
              <a:buNone/>
            </a:pPr>
            <a:r>
              <a:rPr lang="en-US" altLang="en-US"/>
              <a:t>A solid formed from substances in solution.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Was a precipitate formed?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What color was the precipitate?</a:t>
            </a:r>
          </a:p>
          <a:p>
            <a:pPr marL="990600" lvl="1" indent="-533400">
              <a:buFont typeface="Wingdings" pitchFamily="2" charset="2"/>
              <a:buAutoNum type="alphaLcPeriod"/>
            </a:pPr>
            <a:r>
              <a:rPr lang="en-US" altLang="en-US"/>
              <a:t>What was the form of the precipitate?</a:t>
            </a:r>
          </a:p>
          <a:p>
            <a:pPr marL="1371600" lvl="2" indent="-457200">
              <a:buFont typeface="Wingdings" pitchFamily="2" charset="2"/>
              <a:buAutoNum type="arabicParenR"/>
            </a:pPr>
            <a:r>
              <a:rPr lang="en-US" altLang="en-US"/>
              <a:t>Was it a powder?</a:t>
            </a:r>
          </a:p>
          <a:p>
            <a:pPr marL="1371600" lvl="2" indent="-457200">
              <a:buFont typeface="Wingdings" pitchFamily="2" charset="2"/>
              <a:buAutoNum type="arabicParenR"/>
            </a:pPr>
            <a:r>
              <a:rPr lang="en-US" altLang="en-US"/>
              <a:t>Or did it seem like jello?</a:t>
            </a:r>
          </a:p>
          <a:p>
            <a:pPr marL="1371600" lvl="2" indent="-457200">
              <a:buFont typeface="Wingdings" pitchFamily="2" charset="2"/>
              <a:buAutoNum type="arabicParenR"/>
            </a:pPr>
            <a:endParaRPr lang="en-US" altLang="en-US"/>
          </a:p>
          <a:p>
            <a:pPr marL="990600" lvl="1" indent="-533400">
              <a:buFont typeface="Wingdings" pitchFamily="2" charset="2"/>
              <a:buAutoNum type="alphaLcPeriod"/>
            </a:pPr>
            <a:endParaRPr lang="en-US" altLang="en-US"/>
          </a:p>
          <a:p>
            <a:pPr marL="990600" lvl="1" indent="-533400">
              <a:buFont typeface="Wingdings" pitchFamily="2" charset="2"/>
              <a:buAutoNum type="alphaLcPeriod"/>
            </a:pPr>
            <a:endParaRPr lang="en-US" altLang="en-US"/>
          </a:p>
          <a:p>
            <a:pPr marL="990600" lvl="1" indent="-533400">
              <a:buFont typeface="Wingdings" pitchFamily="2" charset="2"/>
              <a:buNone/>
            </a:pPr>
            <a:endParaRPr lang="en-US" altLang="en-US"/>
          </a:p>
          <a:p>
            <a:pPr marL="990600" lvl="1" indent="-533400">
              <a:buFont typeface="Wingdings" pitchFamily="2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EB25A-C0BF-49A8-A4F5-F5FE3666E583}" type="slidenum">
              <a:rPr lang="en-US" altLang="en-US"/>
              <a:pPr/>
              <a:t>49</a:t>
            </a:fld>
            <a:endParaRPr lang="en-US" altLang="en-US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many questions?</a:t>
            </a:r>
          </a:p>
        </p:txBody>
      </p:sp>
      <p:sp>
        <p:nvSpPr>
          <p:cNvPr id="1361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Question sheet can also function as the scoring sheet.</a:t>
            </a:r>
          </a:p>
          <a:p>
            <a:pPr>
              <a:lnSpc>
                <a:spcPct val="90000"/>
              </a:lnSpc>
            </a:pPr>
            <a:r>
              <a:rPr lang="en-US" altLang="en-US"/>
              <a:t>10-12 seems to be a good number.</a:t>
            </a:r>
          </a:p>
          <a:p>
            <a:pPr>
              <a:lnSpc>
                <a:spcPct val="90000"/>
              </a:lnSpc>
            </a:pPr>
            <a:r>
              <a:rPr lang="en-US" altLang="en-US"/>
              <a:t>Give students the opportunity to note what they think is their best observation.</a:t>
            </a:r>
          </a:p>
          <a:p>
            <a:pPr>
              <a:lnSpc>
                <a:spcPct val="90000"/>
              </a:lnSpc>
            </a:pPr>
            <a:r>
              <a:rPr lang="en-US" altLang="en-US"/>
              <a:t>A question grading waste disposal and clean up of work area.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5E959-22D2-4584-BAB9-AAC279E41AB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Safety Goggles</a:t>
            </a:r>
          </a:p>
        </p:txBody>
      </p:sp>
      <p:pic>
        <p:nvPicPr>
          <p:cNvPr id="55304" name="Picture 8" descr="D:\2002 Coaches Clinic\Pictures\safety vent close 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5" name="Picture 9" descr="D:\2002 Coaches Clinic\Pictures\Clear Safety Goggl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2288"/>
            <a:ext cx="3886200" cy="245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7" name="Picture 11" descr="D:\2002 Coaches Clinic\Pictures\green safety goggl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05288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8" name="Picture 12" descr="D:\2002 Coaches Clinic\Pictures\green safety goggles vent close u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2457450" cy="275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A1206-F4E8-4726-9192-FDD9FC5DBD86}" type="slidenum">
              <a:rPr lang="en-US" altLang="en-US"/>
              <a:pPr/>
              <a:t>50</a:t>
            </a:fld>
            <a:endParaRPr lang="en-US" altLang="en-US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 Sheet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514600" y="1539875"/>
          <a:ext cx="5426075" cy="531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88" name="Document" r:id="rId3" imgW="7001640" imgH="6862680" progId="Word.Document.8">
                  <p:embed/>
                </p:oleObj>
              </mc:Choice>
              <mc:Fallback>
                <p:oleObj name="Document" r:id="rId3" imgW="7001640" imgH="686268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539875"/>
                        <a:ext cx="5426075" cy="5318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C9704-A83C-4D56-AE01-B0AD5A4514FA}" type="slidenum">
              <a:rPr lang="en-US" altLang="en-US"/>
              <a:pPr/>
              <a:t>51</a:t>
            </a:fld>
            <a:endParaRPr lang="en-US" alt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Thoughts: </a:t>
            </a:r>
            <a:r>
              <a:rPr lang="en-US" altLang="en-US" sz="3200"/>
              <a:t>Practice, Practice, Practice</a:t>
            </a:r>
          </a:p>
        </p:txBody>
      </p:sp>
      <p:sp>
        <p:nvSpPr>
          <p:cNvPr id="286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/>
              <a:t>Use common solids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/>
              <a:t>Size of sample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/>
              <a:t>Supply water in a wash bottle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altLang="en-US"/>
              <a:t>Is temperature worth it?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32FDF-1DD7-44C5-8865-B22EDF4FAA10}" type="slidenum">
              <a:rPr lang="en-US" altLang="en-US"/>
              <a:pPr/>
              <a:t>52</a:t>
            </a:fld>
            <a:endParaRPr lang="en-US" alt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Thoughts:</a:t>
            </a:r>
          </a:p>
        </p:txBody>
      </p:sp>
      <p:sp>
        <p:nvSpPr>
          <p:cNvPr id="849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5"/>
            </a:pPr>
            <a:r>
              <a:rPr lang="en-US" altLang="en-US"/>
              <a:t>Perhaps supply a third liquid to test solubility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en-US" altLang="en-US"/>
              <a:t>Perhaps supply a test reagent solution to look for precipitates</a:t>
            </a:r>
          </a:p>
          <a:p>
            <a:pPr marL="609600" indent="-609600">
              <a:buFont typeface="Wingdings" pitchFamily="2" charset="2"/>
              <a:buAutoNum type="arabicPeriod" startAt="5"/>
            </a:pPr>
            <a:r>
              <a:rPr lang="en-US" altLang="en-US"/>
              <a:t>For #5 and #6 decide about waste problems</a:t>
            </a:r>
          </a:p>
          <a:p>
            <a:pPr marL="990600" lvl="1" indent="-533400">
              <a:buSzTx/>
              <a:buFont typeface="Wingdings" pitchFamily="2" charset="2"/>
              <a:buAutoNum type="alphaLcPeriod"/>
            </a:pPr>
            <a:r>
              <a:rPr lang="en-US" altLang="en-US"/>
              <a:t>Is it worth is it?</a:t>
            </a:r>
          </a:p>
          <a:p>
            <a:pPr marL="990600" lvl="1" indent="-533400">
              <a:buFont typeface="Wingdings" pitchFamily="2" charset="2"/>
              <a:buAutoNum type="arabicPeriod"/>
            </a:pPr>
            <a:endParaRPr lang="en-US" alt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AE82F-6C54-47DE-BE24-0A532EF790C1}" type="slidenum">
              <a:rPr lang="en-US" altLang="en-US"/>
              <a:pPr/>
              <a:t>53</a:t>
            </a:fld>
            <a:endParaRPr lang="en-US" alt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/>
              <a:t>Thoughts:</a:t>
            </a:r>
          </a:p>
        </p:txBody>
      </p:sp>
      <p:sp>
        <p:nvSpPr>
          <p:cNvPr id="8601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rabicPeriod" startAt="8"/>
            </a:pPr>
            <a:r>
              <a:rPr lang="en-US" altLang="en-US"/>
              <a:t>Where is waste from the students work to be disposed?</a:t>
            </a:r>
          </a:p>
          <a:p>
            <a:pPr marL="609600" indent="-609600">
              <a:buFont typeface="Wingdings" pitchFamily="2" charset="2"/>
              <a:buAutoNum type="arabicPeriod" startAt="8"/>
            </a:pPr>
            <a:r>
              <a:rPr lang="en-US" altLang="en-US"/>
              <a:t>What about clean up of work area?</a:t>
            </a:r>
          </a:p>
          <a:p>
            <a:pPr marL="609600" indent="-609600">
              <a:buFont typeface="Wingdings" pitchFamily="2" charset="2"/>
              <a:buAutoNum type="arabicPeriod" startAt="8"/>
            </a:pPr>
            <a:r>
              <a:rPr lang="en-US" altLang="en-US"/>
              <a:t>If judging decide on a powder and become familiar with that powder</a:t>
            </a:r>
          </a:p>
          <a:p>
            <a:pPr marL="609600" indent="-609600">
              <a:buFont typeface="Wingdings" pitchFamily="2" charset="2"/>
              <a:buAutoNum type="arabicPeriod" startAt="8"/>
            </a:pPr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DBBA-A73E-4E6E-B413-4A2B61ECC904}" type="slidenum">
              <a:rPr lang="en-US" altLang="en-US"/>
              <a:pPr/>
              <a:t>54</a:t>
            </a:fld>
            <a:endParaRPr lang="en-US" alt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5029200" cy="685800"/>
          </a:xfrm>
        </p:spPr>
        <p:txBody>
          <a:bodyPr/>
          <a:lstStyle/>
          <a:p>
            <a:r>
              <a:rPr lang="en-US" altLang="en-US"/>
              <a:t>In closing:</a:t>
            </a:r>
          </a:p>
        </p:txBody>
      </p:sp>
      <p:sp>
        <p:nvSpPr>
          <p:cNvPr id="31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4648200"/>
          </a:xfrm>
        </p:spPr>
        <p:txBody>
          <a:bodyPr/>
          <a:lstStyle/>
          <a:p>
            <a:r>
              <a:rPr lang="en-US" altLang="en-US" sz="2800"/>
              <a:t>Can’t Judge a Powder</a:t>
            </a:r>
          </a:p>
          <a:p>
            <a:r>
              <a:rPr lang="en-US" altLang="en-US" sz="2800"/>
              <a:t>Gretchen Wolf may be contacted at:</a:t>
            </a:r>
          </a:p>
          <a:p>
            <a:pPr lvl="1"/>
            <a:r>
              <a:rPr lang="en-US" altLang="en-US" sz="2400"/>
              <a:t>Purdue University Calumet</a:t>
            </a:r>
          </a:p>
          <a:p>
            <a:pPr lvl="1"/>
            <a:r>
              <a:rPr lang="en-US" altLang="en-US" sz="2400">
                <a:hlinkClick r:id="rId2"/>
              </a:rPr>
              <a:t>GSWolf@calumet.purdue.edu</a:t>
            </a:r>
            <a:endParaRPr lang="en-US" altLang="en-US" sz="2400"/>
          </a:p>
          <a:p>
            <a:pPr lvl="1"/>
            <a:r>
              <a:rPr lang="en-US" altLang="en-US" sz="2400"/>
              <a:t>Or 219-989-2282</a:t>
            </a:r>
          </a:p>
          <a:p>
            <a:r>
              <a:rPr lang="en-US" altLang="en-US" sz="2000"/>
              <a:t>This presentation is available at the following web site.</a:t>
            </a:r>
          </a:p>
          <a:p>
            <a:r>
              <a:rPr lang="en-US" altLang="en-US" sz="2800" u="sng">
                <a:solidFill>
                  <a:srgbClr val="FF0000"/>
                </a:solidFill>
                <a:latin typeface="MS Sans Serif"/>
              </a:rPr>
              <a:t>http://www.calumet.purdue.edu/chemphys/olympiad/</a:t>
            </a:r>
            <a:r>
              <a:rPr lang="en-US" altLang="en-US">
                <a:latin typeface="MS Sans Serif"/>
              </a:rPr>
              <a:t> </a:t>
            </a:r>
            <a:endParaRPr lang="en-US" altLang="en-US"/>
          </a:p>
          <a:p>
            <a:r>
              <a:rPr lang="en-US" altLang="en-US" sz="2800"/>
              <a:t>Many thanks for this opportunity.</a:t>
            </a:r>
          </a:p>
          <a:p>
            <a:r>
              <a:rPr lang="en-US" altLang="en-US" sz="2800">
                <a:sym typeface="Symbol" pitchFamily="18" charset="2"/>
              </a:rPr>
              <a:t>Gretchen S. Wolf 10/01/03</a:t>
            </a:r>
          </a:p>
        </p:txBody>
      </p:sp>
      <p:pic>
        <p:nvPicPr>
          <p:cNvPr id="31749" name="Picture 5" descr="D:\PUCLOGO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262563"/>
            <a:ext cx="1600200" cy="15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C0CEB-1679-4DD2-8F91-678CA635FFD6}" type="slidenum">
              <a:rPr lang="en-US" altLang="en-US"/>
              <a:pPr/>
              <a:t>55</a:t>
            </a:fld>
            <a:endParaRPr lang="en-US" altLang="en-US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Flow chart for testing sample</a:t>
            </a:r>
          </a:p>
        </p:txBody>
      </p:sp>
      <p:graphicFrame>
        <p:nvGraphicFramePr>
          <p:cNvPr id="154629" name="Object 5"/>
          <p:cNvGraphicFramePr>
            <a:graphicFrameLocks noChangeAspect="1"/>
          </p:cNvGraphicFramePr>
          <p:nvPr/>
        </p:nvGraphicFramePr>
        <p:xfrm>
          <a:off x="1828800" y="1600200"/>
          <a:ext cx="5605463" cy="458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2" name="Document" r:id="rId3" imgW="5605920" imgH="4582080" progId="Word.Document.8">
                  <p:embed/>
                </p:oleObj>
              </mc:Choice>
              <mc:Fallback>
                <p:oleObj name="Document" r:id="rId3" imgW="5605920" imgH="4582080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600200"/>
                        <a:ext cx="5605463" cy="458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4A390-7D75-4EBD-8D67-195B0916469C}" type="slidenum">
              <a:rPr lang="en-US" altLang="en-US"/>
              <a:pPr/>
              <a:t>56</a:t>
            </a:fld>
            <a:endParaRPr lang="en-US" altLang="en-US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81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884DB-EFE1-47A8-AE78-A1FDAC8AEB2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1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Students must provide:</a:t>
            </a:r>
          </a:p>
        </p:txBody>
      </p:sp>
      <p:sp>
        <p:nvSpPr>
          <p:cNvPr id="21507" name="Rectangle 1027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/>
              <a:t>pHydrion paper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/>
              <a:t>Hand lens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/>
              <a:t>Conductivity tester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>
                <a:solidFill>
                  <a:srgbClr val="CC0099"/>
                </a:solidFill>
              </a:rPr>
              <a:t>must be 9V no testers will be allowed to run on 120 volts	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/>
              <a:t>Beral pipettes or eye droppers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/>
              <a:t>Test tube rack or holder if using test tubes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endParaRPr lang="en-US" altLang="en-US"/>
          </a:p>
        </p:txBody>
      </p:sp>
      <p:pic>
        <p:nvPicPr>
          <p:cNvPr id="21511" name="Picture 1031" descr="D:\2002 Coaches Clinic\Pictures\phPaperonetu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276600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5F079-C6C0-4458-82E5-40979D29C30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4038600" cy="1143000"/>
          </a:xfrm>
        </p:spPr>
        <p:txBody>
          <a:bodyPr/>
          <a:lstStyle/>
          <a:p>
            <a:r>
              <a:rPr lang="en-US" altLang="en-US"/>
              <a:t>Students must provide:</a:t>
            </a:r>
          </a:p>
        </p:txBody>
      </p:sp>
      <p:sp>
        <p:nvSpPr>
          <p:cNvPr id="532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SzTx/>
              <a:buFont typeface="Wingdings" pitchFamily="2" charset="2"/>
              <a:buAutoNum type="arabicPeriod" startAt="6"/>
            </a:pPr>
            <a:r>
              <a:rPr lang="en-US" altLang="en-US" sz="2400"/>
              <a:t>Containers appropriate for testing conductivities, solubility, etc.</a:t>
            </a:r>
          </a:p>
          <a:p>
            <a:pPr marL="990600" lvl="1" indent="-533400">
              <a:lnSpc>
                <a:spcPct val="90000"/>
              </a:lnSpc>
              <a:buSzTx/>
              <a:buFont typeface="Wingdings" pitchFamily="2" charset="2"/>
              <a:buChar char="w"/>
            </a:pPr>
            <a:r>
              <a:rPr lang="en-US" altLang="en-US"/>
              <a:t>One or two 50 or 100 mL beakers</a:t>
            </a:r>
          </a:p>
          <a:p>
            <a:pPr marL="990600" lvl="1" indent="-533400">
              <a:lnSpc>
                <a:spcPct val="90000"/>
              </a:lnSpc>
              <a:buSzTx/>
              <a:buFont typeface="Wingdings" pitchFamily="2" charset="2"/>
              <a:buNone/>
            </a:pPr>
            <a:r>
              <a:rPr lang="en-US" altLang="en-US"/>
              <a:t>Size should be made  compatible with the amount of powder a student will be using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762000" y="50292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53255" name="Rectangle 7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3886200"/>
            <a:ext cx="3657600" cy="2743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Clear plastic spot plate</a:t>
            </a:r>
          </a:p>
          <a:p>
            <a:pPr>
              <a:lnSpc>
                <a:spcPct val="90000"/>
              </a:lnSpc>
            </a:pPr>
            <a:r>
              <a:rPr lang="en-US" altLang="en-US"/>
              <a:t>Nunclon </a:t>
            </a:r>
            <a:r>
              <a:rPr lang="en-US" altLang="en-US">
                <a:sym typeface="Symbol" pitchFamily="18" charset="2"/>
              </a:rPr>
              <a:t>Multidishes and OmniTray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NNI # 12-565-75</a:t>
            </a:r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53257" name="Picture 9" descr="D:\2002 Coaches Clinic\Pictures\Alu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38200"/>
            <a:ext cx="37433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67-AD3D-4DAE-9E17-7E395C45FF6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Students must provide:</a:t>
            </a:r>
          </a:p>
        </p:txBody>
      </p:sp>
      <p:sp>
        <p:nvSpPr>
          <p:cNvPr id="80906" name="Rectangle 10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AutoNum type="arabicPeriod" startAt="7"/>
            </a:pPr>
            <a:r>
              <a:rPr lang="en-US" altLang="en-US"/>
              <a:t>Spatula</a:t>
            </a:r>
          </a:p>
          <a:p>
            <a:pPr marL="533400" indent="-533400">
              <a:buFont typeface="Wingdings" pitchFamily="2" charset="2"/>
              <a:buAutoNum type="arabicPeriod" startAt="7"/>
            </a:pPr>
            <a:r>
              <a:rPr lang="en-US" altLang="en-US"/>
              <a:t>Stirring Rod</a:t>
            </a:r>
          </a:p>
          <a:p>
            <a:pPr marL="533400" indent="-533400">
              <a:buFont typeface="Wingdings" pitchFamily="2" charset="2"/>
              <a:buAutoNum type="arabicPeriod" startAt="7"/>
            </a:pPr>
            <a:r>
              <a:rPr lang="en-US" altLang="en-US"/>
              <a:t>Gloves are optional</a:t>
            </a:r>
          </a:p>
        </p:txBody>
      </p:sp>
      <p:sp>
        <p:nvSpPr>
          <p:cNvPr id="80908" name="Text Box 12"/>
          <p:cNvSpPr txBox="1">
            <a:spLocks noChangeArrowheads="1"/>
          </p:cNvSpPr>
          <p:nvPr>
            <p:ph type="body" sz="half" idx="2"/>
          </p:nvPr>
        </p:nvSpPr>
        <p:spPr>
          <a:noFill/>
          <a:ln/>
        </p:spPr>
        <p:txBody>
          <a:bodyPr/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99"/>
                </a:solidFill>
              </a:rPr>
              <a:t>NOTE: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rgbClr val="CC0099"/>
                </a:solidFill>
              </a:rPr>
              <a:t>The team may bring no other items.  Supervisors will check the equipment and have the right to disqualify a team for</a:t>
            </a:r>
            <a:r>
              <a:rPr lang="en-US" altLang="en-US" sz="2400">
                <a:solidFill>
                  <a:srgbClr val="33CC33"/>
                </a:solidFill>
              </a:rPr>
              <a:t> using </a:t>
            </a:r>
            <a:r>
              <a:rPr lang="en-US" altLang="en-US" sz="2400">
                <a:solidFill>
                  <a:srgbClr val="CC0099"/>
                </a:solidFill>
              </a:rPr>
              <a:t>equipment </a:t>
            </a:r>
            <a:r>
              <a:rPr lang="en-US" altLang="en-US" sz="2400">
                <a:solidFill>
                  <a:srgbClr val="33CC33"/>
                </a:solidFill>
              </a:rPr>
              <a:t>not</a:t>
            </a:r>
            <a:r>
              <a:rPr lang="en-US" altLang="en-US" sz="2400">
                <a:solidFill>
                  <a:srgbClr val="CC0099"/>
                </a:solidFill>
              </a:rPr>
              <a:t> on this list.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CC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6D354-BBDA-4B9A-90A9-51B563E64085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Spatulas</a:t>
            </a:r>
          </a:p>
        </p:txBody>
      </p:sp>
      <p:sp>
        <p:nvSpPr>
          <p:cNvPr id="593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4191000"/>
            <a:ext cx="7772400" cy="1828800"/>
          </a:xfrm>
        </p:spPr>
        <p:txBody>
          <a:bodyPr/>
          <a:lstStyle/>
          <a:p>
            <a:r>
              <a:rPr lang="en-US" altLang="en-US"/>
              <a:t>Fisher Cat# 14-365B</a:t>
            </a:r>
          </a:p>
          <a:p>
            <a:r>
              <a:rPr lang="en-US" altLang="en-US"/>
              <a:t>Normal spatula found in most labs</a:t>
            </a:r>
          </a:p>
          <a:p>
            <a:endParaRPr lang="en-US" altLang="en-US"/>
          </a:p>
          <a:p>
            <a:pPr>
              <a:buFont typeface="Wingdings" pitchFamily="2" charset="2"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59397" name="Picture 5" descr="D:\2002 Coaches Clinic\Pictures\spatulawithpowderonti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6872288" cy="253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2284</TotalTime>
  <Words>1730</Words>
  <Application>Microsoft Office PowerPoint</Application>
  <PresentationFormat>On-screen Show (4:3)</PresentationFormat>
  <Paragraphs>357</Paragraphs>
  <Slides>56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Times New Roman</vt:lpstr>
      <vt:lpstr>Tahoma</vt:lpstr>
      <vt:lpstr>Wingdings</vt:lpstr>
      <vt:lpstr>Symbol</vt:lpstr>
      <vt:lpstr>MS Sans Serif</vt:lpstr>
      <vt:lpstr>Blueprint</vt:lpstr>
      <vt:lpstr>Microsoft Word Document</vt:lpstr>
      <vt:lpstr>Can’t Judge a Powder By Its Color</vt:lpstr>
      <vt:lpstr>Breakdown of Events</vt:lpstr>
      <vt:lpstr>Can’t Judge a Powder by Its Color</vt:lpstr>
      <vt:lpstr>Safety in the Laboratory</vt:lpstr>
      <vt:lpstr>Safety Goggles</vt:lpstr>
      <vt:lpstr>Students must provide:</vt:lpstr>
      <vt:lpstr>Students must provide:</vt:lpstr>
      <vt:lpstr>Students must provide:</vt:lpstr>
      <vt:lpstr>Spatulas</vt:lpstr>
      <vt:lpstr>Spatulas</vt:lpstr>
      <vt:lpstr>Conductivity Tester</vt:lpstr>
      <vt:lpstr>Conductivity Tester</vt:lpstr>
      <vt:lpstr>Conductivity Tester</vt:lpstr>
      <vt:lpstr>Conductivity Tester</vt:lpstr>
      <vt:lpstr>Conductivity Tester</vt:lpstr>
      <vt:lpstr>Event Leaders will provide</vt:lpstr>
      <vt:lpstr>Event Leaders will announce</vt:lpstr>
      <vt:lpstr>The water:</vt:lpstr>
      <vt:lpstr>The Thermometer</vt:lpstr>
      <vt:lpstr>Neutralizing Distilled Water</vt:lpstr>
      <vt:lpstr>Flow Chart</vt:lpstr>
      <vt:lpstr>Observation Sheet</vt:lpstr>
      <vt:lpstr>Consistency</vt:lpstr>
      <vt:lpstr>A way to dispense  liquids</vt:lpstr>
      <vt:lpstr>Proper usage of pH paper</vt:lpstr>
      <vt:lpstr>Proper Usage of pH paper</vt:lpstr>
      <vt:lpstr>Flow Chart for testing sample</vt:lpstr>
      <vt:lpstr>Testing Various Powders</vt:lpstr>
      <vt:lpstr>Testing Various White Powders</vt:lpstr>
      <vt:lpstr>Testing Various White Powders</vt:lpstr>
      <vt:lpstr>Conductivities</vt:lpstr>
      <vt:lpstr>Testing Various Colored Powders</vt:lpstr>
      <vt:lpstr>Summarizing:</vt:lpstr>
      <vt:lpstr>Scoring the Event</vt:lpstr>
      <vt:lpstr>Potential Questions:</vt:lpstr>
      <vt:lpstr>Potential Questions:</vt:lpstr>
      <vt:lpstr>Potential Questions:</vt:lpstr>
      <vt:lpstr>Potential Questions:</vt:lpstr>
      <vt:lpstr>Potential Questions:</vt:lpstr>
      <vt:lpstr>Potential Questions:</vt:lpstr>
      <vt:lpstr>Potential Questions:</vt:lpstr>
      <vt:lpstr>Potential Questions:</vt:lpstr>
      <vt:lpstr>Potential Questions:</vt:lpstr>
      <vt:lpstr>Potential Questions:</vt:lpstr>
      <vt:lpstr>Potential Questions:</vt:lpstr>
      <vt:lpstr>Potential Questions with other reagents</vt:lpstr>
      <vt:lpstr>Potential Questions with other reagents</vt:lpstr>
      <vt:lpstr>Potential Questions with other reagents</vt:lpstr>
      <vt:lpstr>How many questions?</vt:lpstr>
      <vt:lpstr>Question Sheet</vt:lpstr>
      <vt:lpstr>Thoughts: Practice, Practice, Practice</vt:lpstr>
      <vt:lpstr>Thoughts:</vt:lpstr>
      <vt:lpstr>Thoughts:</vt:lpstr>
      <vt:lpstr>In closing:</vt:lpstr>
      <vt:lpstr>Flow chart for testing sample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Can’t Judge a Powder</dc:title>
  <dc:creator>Gretchen Wolf</dc:creator>
  <cp:lastModifiedBy>Jason Levi</cp:lastModifiedBy>
  <cp:revision>37</cp:revision>
  <dcterms:created xsi:type="dcterms:W3CDTF">2002-09-15T15:49:47Z</dcterms:created>
  <dcterms:modified xsi:type="dcterms:W3CDTF">2013-10-24T18:42:19Z</dcterms:modified>
</cp:coreProperties>
</file>